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7"/>
  </p:sldMasterIdLst>
  <p:notesMasterIdLst>
    <p:notesMasterId r:id="rId17"/>
  </p:notesMasterIdLst>
  <p:handoutMasterIdLst>
    <p:handoutMasterId r:id="rId18"/>
  </p:handoutMasterIdLst>
  <p:sldIdLst>
    <p:sldId id="274" r:id="rId8"/>
    <p:sldId id="348" r:id="rId9"/>
    <p:sldId id="344" r:id="rId10"/>
    <p:sldId id="349" r:id="rId11"/>
    <p:sldId id="275" r:id="rId12"/>
    <p:sldId id="277" r:id="rId13"/>
    <p:sldId id="283" r:id="rId14"/>
    <p:sldId id="353" r:id="rId15"/>
    <p:sldId id="350" r:id="rId16"/>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MCKELVE" initials="L" lastIdx="1" clrIdx="0"/>
  <p:cmAuthor id="1" name="Valiere, Lucita" initials="VL" lastIdx="4" clrIdx="1">
    <p:extLst>
      <p:ext uri="{19B8F6BF-5375-455C-9EA6-DF929625EA0E}">
        <p15:presenceInfo xmlns:p15="http://schemas.microsoft.com/office/powerpoint/2012/main" userId="S::Valiere.Lucita@epa.gov::fa257261e21b0c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70138" autoAdjust="0"/>
  </p:normalViewPr>
  <p:slideViewPr>
    <p:cSldViewPr>
      <p:cViewPr varScale="1">
        <p:scale>
          <a:sx n="47" d="100"/>
          <a:sy n="47" d="100"/>
        </p:scale>
        <p:origin x="1840" y="40"/>
      </p:cViewPr>
      <p:guideLst>
        <p:guide orient="horz" pos="2160"/>
        <p:guide pos="2880"/>
      </p:guideLst>
    </p:cSldViewPr>
  </p:slideViewPr>
  <p:outlineViewPr>
    <p:cViewPr>
      <p:scale>
        <a:sx n="33" d="100"/>
        <a:sy n="33" d="100"/>
      </p:scale>
      <p:origin x="53" y="16195"/>
    </p:cViewPr>
  </p:outlineViewPr>
  <p:notesTextViewPr>
    <p:cViewPr>
      <p:scale>
        <a:sx n="100" d="100"/>
        <a:sy n="100" d="100"/>
      </p:scale>
      <p:origin x="0" y="0"/>
    </p:cViewPr>
  </p:notesTextViewPr>
  <p:sorterViewPr>
    <p:cViewPr>
      <p:scale>
        <a:sx n="66" d="100"/>
        <a:sy n="66" d="100"/>
      </p:scale>
      <p:origin x="0" y="2107"/>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9-17T06:48:53.077" idx="2">
    <p:pos x="10" y="10"/>
    <p:text>We are missing Public Fleets sector, School Buses</p:text>
    <p:extLst>
      <p:ext uri="{C676402C-5697-4E1C-873F-D02D1690AC5C}">
        <p15:threadingInfo xmlns:p15="http://schemas.microsoft.com/office/powerpoint/2012/main" timeZoneBias="420"/>
      </p:ext>
    </p:extLst>
  </p:cm>
  <p:cm authorId="1" dt="2019-09-17T06:51:52.540" idx="3">
    <p:pos x="10" y="106"/>
    <p:text>and "ports, and marine vessels" to your narrative notes</p:text>
    <p:extLst>
      <p:ext uri="{C676402C-5697-4E1C-873F-D02D1690AC5C}">
        <p15:threadingInfo xmlns:p15="http://schemas.microsoft.com/office/powerpoint/2012/main" timeZoneBias="420">
          <p15:parentCm authorId="1" idx="2"/>
        </p15:threadingInfo>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628" cy="461804"/>
          </a:xfrm>
          <a:prstGeom prst="rect">
            <a:avLst/>
          </a:prstGeom>
        </p:spPr>
        <p:txBody>
          <a:bodyPr vert="horz" lIns="91221" tIns="45610" rIns="91221" bIns="45610" rtlCol="0"/>
          <a:lstStyle>
            <a:lvl1pPr algn="l">
              <a:defRPr sz="1200"/>
            </a:lvl1pPr>
          </a:lstStyle>
          <a:p>
            <a:endParaRPr lang="en-US" dirty="0"/>
          </a:p>
        </p:txBody>
      </p:sp>
      <p:sp>
        <p:nvSpPr>
          <p:cNvPr id="3" name="Date Placeholder 2"/>
          <p:cNvSpPr>
            <a:spLocks noGrp="1"/>
          </p:cNvSpPr>
          <p:nvPr>
            <p:ph type="dt" sz="quarter" idx="1"/>
          </p:nvPr>
        </p:nvSpPr>
        <p:spPr>
          <a:xfrm>
            <a:off x="3971183" y="0"/>
            <a:ext cx="3037628" cy="461804"/>
          </a:xfrm>
          <a:prstGeom prst="rect">
            <a:avLst/>
          </a:prstGeom>
        </p:spPr>
        <p:txBody>
          <a:bodyPr vert="horz" lIns="91221" tIns="45610" rIns="91221" bIns="45610" rtlCol="0"/>
          <a:lstStyle>
            <a:lvl1pPr algn="r">
              <a:defRPr sz="1200"/>
            </a:lvl1pPr>
          </a:lstStyle>
          <a:p>
            <a:fld id="{98422262-67B5-48AE-BB85-21E54393D0D7}" type="datetimeFigureOut">
              <a:rPr lang="en-US" smtClean="0"/>
              <a:pPr/>
              <a:t>9/17/2019</a:t>
            </a:fld>
            <a:endParaRPr lang="en-US" dirty="0"/>
          </a:p>
        </p:txBody>
      </p:sp>
      <p:sp>
        <p:nvSpPr>
          <p:cNvPr id="4" name="Footer Placeholder 3"/>
          <p:cNvSpPr>
            <a:spLocks noGrp="1"/>
          </p:cNvSpPr>
          <p:nvPr>
            <p:ph type="ftr" sz="quarter" idx="2"/>
          </p:nvPr>
        </p:nvSpPr>
        <p:spPr>
          <a:xfrm>
            <a:off x="1" y="8772691"/>
            <a:ext cx="3037628" cy="461804"/>
          </a:xfrm>
          <a:prstGeom prst="rect">
            <a:avLst/>
          </a:prstGeom>
        </p:spPr>
        <p:txBody>
          <a:bodyPr vert="horz" lIns="91221" tIns="45610" rIns="91221" bIns="4561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1183" y="8772691"/>
            <a:ext cx="3037628" cy="461804"/>
          </a:xfrm>
          <a:prstGeom prst="rect">
            <a:avLst/>
          </a:prstGeom>
        </p:spPr>
        <p:txBody>
          <a:bodyPr vert="horz" lIns="91221" tIns="45610" rIns="91221" bIns="45610" rtlCol="0" anchor="b"/>
          <a:lstStyle>
            <a:lvl1pPr algn="r">
              <a:defRPr sz="1200"/>
            </a:lvl1pPr>
          </a:lstStyle>
          <a:p>
            <a:fld id="{CE62CA68-8F6A-40CD-B19F-DC8F028EFF4F}" type="slidenum">
              <a:rPr lang="en-US" smtClean="0"/>
              <a:pPr/>
              <a:t>‹#›</a:t>
            </a:fld>
            <a:endParaRPr lang="en-US" dirty="0"/>
          </a:p>
        </p:txBody>
      </p:sp>
    </p:spTree>
    <p:extLst>
      <p:ext uri="{BB962C8B-B14F-4D97-AF65-F5344CB8AC3E}">
        <p14:creationId xmlns:p14="http://schemas.microsoft.com/office/powerpoint/2010/main" val="18464535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1804"/>
          </a:xfrm>
          <a:prstGeom prst="rect">
            <a:avLst/>
          </a:prstGeom>
        </p:spPr>
        <p:txBody>
          <a:bodyPr vert="horz" lIns="92735" tIns="46367" rIns="92735" bIns="46367" rtlCol="0"/>
          <a:lstStyle>
            <a:lvl1pPr algn="l">
              <a:defRPr sz="1200"/>
            </a:lvl1pPr>
          </a:lstStyle>
          <a:p>
            <a:endParaRPr lang="en-US" dirty="0"/>
          </a:p>
        </p:txBody>
      </p:sp>
      <p:sp>
        <p:nvSpPr>
          <p:cNvPr id="3" name="Date Placeholder 2"/>
          <p:cNvSpPr>
            <a:spLocks noGrp="1"/>
          </p:cNvSpPr>
          <p:nvPr>
            <p:ph type="dt" idx="1"/>
          </p:nvPr>
        </p:nvSpPr>
        <p:spPr>
          <a:xfrm>
            <a:off x="3970940" y="0"/>
            <a:ext cx="3037840" cy="461804"/>
          </a:xfrm>
          <a:prstGeom prst="rect">
            <a:avLst/>
          </a:prstGeom>
        </p:spPr>
        <p:txBody>
          <a:bodyPr vert="horz" lIns="92735" tIns="46367" rIns="92735" bIns="46367" rtlCol="0"/>
          <a:lstStyle>
            <a:lvl1pPr algn="r">
              <a:defRPr sz="1200"/>
            </a:lvl1pPr>
          </a:lstStyle>
          <a:p>
            <a:fld id="{005A67AA-AA8E-4753-BE78-41832A6EEC0F}" type="datetimeFigureOut">
              <a:rPr lang="en-US" smtClean="0"/>
              <a:pPr/>
              <a:t>9/17/2019</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735" tIns="46367" rIns="92735" bIns="46367" rtlCol="0" anchor="ctr"/>
          <a:lstStyle/>
          <a:p>
            <a:endParaRPr lang="en-US" dirty="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735" tIns="46367" rIns="92735" bIns="4636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772669"/>
            <a:ext cx="3037840" cy="461804"/>
          </a:xfrm>
          <a:prstGeom prst="rect">
            <a:avLst/>
          </a:prstGeom>
        </p:spPr>
        <p:txBody>
          <a:bodyPr vert="horz" lIns="92735" tIns="46367" rIns="92735" bIns="4636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0" y="8772669"/>
            <a:ext cx="3037840" cy="461804"/>
          </a:xfrm>
          <a:prstGeom prst="rect">
            <a:avLst/>
          </a:prstGeom>
        </p:spPr>
        <p:txBody>
          <a:bodyPr vert="horz" lIns="92735" tIns="46367" rIns="92735" bIns="46367" rtlCol="0" anchor="b"/>
          <a:lstStyle>
            <a:lvl1pPr algn="r">
              <a:defRPr sz="1200"/>
            </a:lvl1pPr>
          </a:lstStyle>
          <a:p>
            <a:fld id="{A338AD54-7F75-408B-A7D6-1E314BEE4B5D}" type="slidenum">
              <a:rPr lang="en-US" smtClean="0"/>
              <a:pPr/>
              <a:t>‹#›</a:t>
            </a:fld>
            <a:endParaRPr lang="en-US" dirty="0"/>
          </a:p>
        </p:txBody>
      </p:sp>
    </p:spTree>
    <p:extLst>
      <p:ext uri="{BB962C8B-B14F-4D97-AF65-F5344CB8AC3E}">
        <p14:creationId xmlns:p14="http://schemas.microsoft.com/office/powerpoint/2010/main" val="232401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morning.</a:t>
            </a:r>
            <a:r>
              <a:rPr lang="en-US" baseline="0" dirty="0"/>
              <a:t>  I’m Sarah Sullivant, and I’m going to give an overview of the work the Office of Transportation and Air Quality (OTAQ) does with tribes.</a:t>
            </a:r>
            <a:endParaRPr lang="en-US" dirty="0"/>
          </a:p>
        </p:txBody>
      </p:sp>
      <p:sp>
        <p:nvSpPr>
          <p:cNvPr id="4" name="Slide Number Placeholder 3"/>
          <p:cNvSpPr>
            <a:spLocks noGrp="1"/>
          </p:cNvSpPr>
          <p:nvPr>
            <p:ph type="sldNum" sz="quarter" idx="10"/>
          </p:nvPr>
        </p:nvSpPr>
        <p:spPr/>
        <p:txBody>
          <a:bodyPr/>
          <a:lstStyle/>
          <a:p>
            <a:fld id="{A338AD54-7F75-408B-A7D6-1E314BEE4B5D}" type="slidenum">
              <a:rPr lang="en-US" smtClean="0"/>
              <a:pPr/>
              <a:t>1</a:t>
            </a:fld>
            <a:endParaRPr lang="en-US" dirty="0"/>
          </a:p>
        </p:txBody>
      </p:sp>
    </p:spTree>
    <p:extLst>
      <p:ext uri="{BB962C8B-B14F-4D97-AF65-F5344CB8AC3E}">
        <p14:creationId xmlns:p14="http://schemas.microsoft.com/office/powerpoint/2010/main" val="2974114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9550" y="1174750"/>
            <a:ext cx="4232275" cy="3173413"/>
          </a:xfrm>
        </p:spPr>
      </p:sp>
      <p:sp>
        <p:nvSpPr>
          <p:cNvPr id="3" name="Notes Placeholder 2"/>
          <p:cNvSpPr>
            <a:spLocks noGrp="1"/>
          </p:cNvSpPr>
          <p:nvPr>
            <p:ph type="body" idx="1"/>
          </p:nvPr>
        </p:nvSpPr>
        <p:spPr/>
        <p:txBody>
          <a:bodyPr>
            <a:normAutofit/>
          </a:bodyPr>
          <a:lstStyle/>
          <a:p>
            <a:r>
              <a:rPr lang="en-US" sz="1200" dirty="0">
                <a:latin typeface="Calibri" panose="020F0502020204030204" pitchFamily="34" charset="0"/>
                <a:cs typeface="Andalus" pitchFamily="18" charset="-78"/>
              </a:rPr>
              <a:t>OTAQ establishes and implements programs and national emissions standards for transportation fuels and vehicles, as well as a variety of off road equipment. These mobile sources include passenger cars and light trucks, heavy trucks and buses, nonroad engines, </a:t>
            </a:r>
            <a:r>
              <a:rPr lang="en-US" sz="1200" dirty="0">
                <a:solidFill>
                  <a:srgbClr val="FF0000"/>
                </a:solidFill>
                <a:latin typeface="Calibri" panose="020F0502020204030204" pitchFamily="34" charset="0"/>
                <a:cs typeface="Andalus" pitchFamily="18" charset="-78"/>
              </a:rPr>
              <a:t>ports, and </a:t>
            </a:r>
            <a:r>
              <a:rPr lang="en-US" sz="1200" dirty="0">
                <a:latin typeface="Calibri" panose="020F0502020204030204" pitchFamily="34" charset="0"/>
                <a:cs typeface="Andalus" pitchFamily="18" charset="-78"/>
              </a:rPr>
              <a:t>marine vessels, and airplanes.</a:t>
            </a:r>
            <a:endParaRPr lang="en-US" sz="1200" dirty="0"/>
          </a:p>
        </p:txBody>
      </p:sp>
      <p:sp>
        <p:nvSpPr>
          <p:cNvPr id="4" name="Slide Number Placeholder 3"/>
          <p:cNvSpPr>
            <a:spLocks noGrp="1"/>
          </p:cNvSpPr>
          <p:nvPr>
            <p:ph type="sldNum" sz="quarter" idx="10"/>
          </p:nvPr>
        </p:nvSpPr>
        <p:spPr/>
        <p:txBody>
          <a:bodyPr/>
          <a:lstStyle/>
          <a:p>
            <a:pPr>
              <a:defRPr/>
            </a:pPr>
            <a:fld id="{64A0C4D8-2C43-48A8-8773-30EAE632F8A4}" type="slidenum">
              <a:rPr lang="en-US" smtClean="0"/>
              <a:pPr>
                <a:defRPr/>
              </a:pPr>
              <a:t>2</a:t>
            </a:fld>
            <a:endParaRPr lang="en-US" dirty="0"/>
          </a:p>
        </p:txBody>
      </p:sp>
    </p:spTree>
    <p:extLst>
      <p:ext uri="{BB962C8B-B14F-4D97-AF65-F5344CB8AC3E}">
        <p14:creationId xmlns:p14="http://schemas.microsoft.com/office/powerpoint/2010/main" val="934669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Sarah Dunham and Chris Grundler recently swapped Offices and Sarah Dunham, previously the Office Director for the Office of Atmospheric Programs, began as OTAQ’s Director on August 4</a:t>
            </a:r>
            <a:r>
              <a:rPr lang="en-US" baseline="30000" dirty="0"/>
              <a:t>th</a:t>
            </a:r>
            <a:r>
              <a:rPr lang="en-US" dirty="0"/>
              <a:t>. Lee Cook and Ben Hengst are the Associate Office Directors for OTAQ</a:t>
            </a:r>
          </a:p>
        </p:txBody>
      </p:sp>
      <p:sp>
        <p:nvSpPr>
          <p:cNvPr id="4" name="Slide Number Placeholder 3"/>
          <p:cNvSpPr>
            <a:spLocks noGrp="1"/>
          </p:cNvSpPr>
          <p:nvPr>
            <p:ph type="sldNum" sz="quarter" idx="5"/>
          </p:nvPr>
        </p:nvSpPr>
        <p:spPr/>
        <p:txBody>
          <a:bodyPr/>
          <a:lstStyle/>
          <a:p>
            <a:fld id="{A338AD54-7F75-408B-A7D6-1E314BEE4B5D}" type="slidenum">
              <a:rPr lang="en-US" smtClean="0"/>
              <a:pPr/>
              <a:t>3</a:t>
            </a:fld>
            <a:endParaRPr lang="en-US" dirty="0"/>
          </a:p>
        </p:txBody>
      </p:sp>
    </p:spTree>
    <p:extLst>
      <p:ext uri="{BB962C8B-B14F-4D97-AF65-F5344CB8AC3E}">
        <p14:creationId xmlns:p14="http://schemas.microsoft.com/office/powerpoint/2010/main" val="3329619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OTAQ has briefed the National Tribal Air Association on many regulatory and voluntary topics, including the following. These briefings have taken place during the monthly NTAA/EPA Air Policy Calls, as well as on the Mobile Sources Workgroup that developed out of the VW Settlement Workgroup earlier this year.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NTAA has written comments in response to some of the proposed rules, such as the proposed Safer Affordable Fuel Efficient (SAFE) Vehicles Rule.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DERA and the VW Settlement are the areas with the most tribal involvement so far.</a:t>
            </a:r>
          </a:p>
        </p:txBody>
      </p:sp>
      <p:sp>
        <p:nvSpPr>
          <p:cNvPr id="4" name="Slide Number Placeholder 3"/>
          <p:cNvSpPr>
            <a:spLocks noGrp="1"/>
          </p:cNvSpPr>
          <p:nvPr>
            <p:ph type="sldNum" sz="quarter" idx="5"/>
          </p:nvPr>
        </p:nvSpPr>
        <p:spPr/>
        <p:txBody>
          <a:bodyPr/>
          <a:lstStyle/>
          <a:p>
            <a:fld id="{A338AD54-7F75-408B-A7D6-1E314BEE4B5D}" type="slidenum">
              <a:rPr lang="en-US" smtClean="0"/>
              <a:pPr/>
              <a:t>4</a:t>
            </a:fld>
            <a:endParaRPr lang="en-US" dirty="0"/>
          </a:p>
        </p:txBody>
      </p:sp>
    </p:spTree>
    <p:extLst>
      <p:ext uri="{BB962C8B-B14F-4D97-AF65-F5344CB8AC3E}">
        <p14:creationId xmlns:p14="http://schemas.microsoft.com/office/powerpoint/2010/main" val="485571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DERA OVERVIEW IF NEEDED</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As a result of EPA regulations, diesel engines manufactured today are cleaner than ever before. But because diesel engines can operate for 30 years or more, millions of older, dirtier engines are still in use.  Reducing exposure to diesel exhaust from these engines is especially important for human health and the environment.  EPA offers funding for projects that reduce diesel emissions from existing engines. This program includes grants and rebates funded under the Diesel Emissions Reduction Act (DERA).</a:t>
            </a:r>
          </a:p>
          <a:p>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Exposure to diesel exhaust can lead to serious health conditions like asthma and respiratory illnesses and can worsen existing heart and lung disease, especially in children and the elderly.  These conditions can result in increased numbers of emergency room visits, hospital admissions, absences from work and school, and premature deaths.</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32D41DD8-6BBD-4801-A2C7-D32DF8E2588A}" type="slidenum">
              <a:rPr lang="en-US" smtClean="0"/>
              <a:t>5</a:t>
            </a:fld>
            <a:endParaRPr lang="en-US"/>
          </a:p>
        </p:txBody>
      </p:sp>
    </p:spTree>
    <p:extLst>
      <p:ext uri="{BB962C8B-B14F-4D97-AF65-F5344CB8AC3E}">
        <p14:creationId xmlns:p14="http://schemas.microsoft.com/office/powerpoint/2010/main" val="2432586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gn="l"/>
            <a:r>
              <a:rPr lang="en-US" sz="1200" kern="1200" dirty="0">
                <a:solidFill>
                  <a:schemeClr val="tx1"/>
                </a:solidFill>
                <a:effectLst/>
                <a:latin typeface="+mn-lt"/>
                <a:ea typeface="+mn-ea"/>
                <a:cs typeface="+mn-cs"/>
              </a:rPr>
              <a:t>EPA has listened to feedback from Tribes about the program and made changes based on that feedback.  For example, EPA began issuing a Tribes-only Request for Proposals in 2014 in response to Tribes making that request.</a:t>
            </a:r>
            <a:r>
              <a:rPr lang="en-US" sz="9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05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32D41DD8-6BBD-4801-A2C7-D32DF8E2588A}" type="slidenum">
              <a:rPr lang="en-US" smtClean="0"/>
              <a:t>6</a:t>
            </a:fld>
            <a:endParaRPr lang="en-US"/>
          </a:p>
        </p:txBody>
      </p:sp>
    </p:spTree>
    <p:extLst>
      <p:ext uri="{BB962C8B-B14F-4D97-AF65-F5344CB8AC3E}">
        <p14:creationId xmlns:p14="http://schemas.microsoft.com/office/powerpoint/2010/main" val="2049613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INFORMATION IF NEEDED</a:t>
            </a:r>
          </a:p>
        </p:txBody>
      </p:sp>
      <p:sp>
        <p:nvSpPr>
          <p:cNvPr id="4" name="Slide Number Placeholder 3"/>
          <p:cNvSpPr>
            <a:spLocks noGrp="1"/>
          </p:cNvSpPr>
          <p:nvPr>
            <p:ph type="sldNum" sz="quarter" idx="5"/>
          </p:nvPr>
        </p:nvSpPr>
        <p:spPr/>
        <p:txBody>
          <a:bodyPr/>
          <a:lstStyle/>
          <a:p>
            <a:fld id="{32D41DD8-6BBD-4801-A2C7-D32DF8E2588A}" type="slidenum">
              <a:rPr lang="en-US" smtClean="0"/>
              <a:t>7</a:t>
            </a:fld>
            <a:endParaRPr lang="en-US"/>
          </a:p>
        </p:txBody>
      </p:sp>
    </p:spTree>
    <p:extLst>
      <p:ext uri="{BB962C8B-B14F-4D97-AF65-F5344CB8AC3E}">
        <p14:creationId xmlns:p14="http://schemas.microsoft.com/office/powerpoint/2010/main" val="38069998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Tribes may use VW trust fund money on Tribal DERA grants as non-federal voluntary matching funds.  </a:t>
            </a:r>
          </a:p>
          <a:p>
            <a:endParaRPr lang="en-US" dirty="0"/>
          </a:p>
          <a:p>
            <a:pPr marL="0" indent="0">
              <a:buNone/>
            </a:pPr>
            <a:r>
              <a:rPr lang="en-US" dirty="0"/>
              <a:t>EPA is advising applicants to list a conservative estimate for expected VW trust funds in their DERA application.  If the tribe receives more VW funds than expected, they can easily add those funds to an awarded EPA grant as additional voluntary matching funds. EPA has limited ability to add additional DERA funds to an award so they should not underestimate the amount of DERA funds needed for the project. </a:t>
            </a:r>
          </a:p>
        </p:txBody>
      </p:sp>
      <p:sp>
        <p:nvSpPr>
          <p:cNvPr id="4" name="Slide Number Placeholder 3"/>
          <p:cNvSpPr>
            <a:spLocks noGrp="1"/>
          </p:cNvSpPr>
          <p:nvPr>
            <p:ph type="sldNum" sz="quarter" idx="10"/>
          </p:nvPr>
        </p:nvSpPr>
        <p:spPr/>
        <p:txBody>
          <a:bodyPr/>
          <a:lstStyle/>
          <a:p>
            <a:fld id="{32D41DD8-6BBD-4801-A2C7-D32DF8E2588A}" type="slidenum">
              <a:rPr lang="en-US" smtClean="0"/>
              <a:t>8</a:t>
            </a:fld>
            <a:endParaRPr lang="en-US"/>
          </a:p>
        </p:txBody>
      </p:sp>
    </p:spTree>
    <p:extLst>
      <p:ext uri="{BB962C8B-B14F-4D97-AF65-F5344CB8AC3E}">
        <p14:creationId xmlns:p14="http://schemas.microsoft.com/office/powerpoint/2010/main" val="16195119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Tribal members have been actively involved in a few of OTAQ’s programs in addition to DERA and the VW Settlement.</a:t>
            </a:r>
          </a:p>
          <a:p>
            <a:endParaRPr lang="en-US" dirty="0"/>
          </a:p>
          <a:p>
            <a:r>
              <a:rPr lang="en-US" dirty="0"/>
              <a:t>The Clean Air Act Advisory Council (KAY-ack) Mobile Source Technical Review Subcommittee Ports Workgroup included a representative from the </a:t>
            </a:r>
            <a:r>
              <a:rPr lang="en-US" dirty="0" err="1"/>
              <a:t>Fon</a:t>
            </a:r>
            <a:r>
              <a:rPr lang="en-US" dirty="0"/>
              <a:t> du Lac tribe who ensured tribal interests were included. The mission of the Ports Initiative is to improve environmental performance and increase economic prosperity. This effort helps people living and working near ports across the country breathe cleaner air and live better lives. </a:t>
            </a:r>
          </a:p>
          <a:p>
            <a:endParaRPr lang="en-US" dirty="0"/>
          </a:p>
          <a:p>
            <a:r>
              <a:rPr lang="en-US" dirty="0"/>
              <a:t>The SmartWay Transportation Partnership, which helps companies advance supply chain sustainability by measuring, benchmarking, and improving freight transportation efficiency, has tribal partners that identify as Native-American owned.</a:t>
            </a:r>
          </a:p>
        </p:txBody>
      </p:sp>
      <p:sp>
        <p:nvSpPr>
          <p:cNvPr id="4" name="Slide Number Placeholder 3"/>
          <p:cNvSpPr>
            <a:spLocks noGrp="1"/>
          </p:cNvSpPr>
          <p:nvPr>
            <p:ph type="sldNum" sz="quarter" idx="5"/>
          </p:nvPr>
        </p:nvSpPr>
        <p:spPr/>
        <p:txBody>
          <a:bodyPr/>
          <a:lstStyle/>
          <a:p>
            <a:fld id="{A338AD54-7F75-408B-A7D6-1E314BEE4B5D}" type="slidenum">
              <a:rPr lang="en-US" smtClean="0"/>
              <a:pPr/>
              <a:t>9</a:t>
            </a:fld>
            <a:endParaRPr lang="en-US" dirty="0"/>
          </a:p>
        </p:txBody>
      </p:sp>
    </p:spTree>
    <p:extLst>
      <p:ext uri="{BB962C8B-B14F-4D97-AF65-F5344CB8AC3E}">
        <p14:creationId xmlns:p14="http://schemas.microsoft.com/office/powerpoint/2010/main" val="3396558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CFFB085D-9FE9-4535-B526-C7691610567B}" type="datetime1">
              <a:rPr lang="en-US" smtClean="0"/>
              <a:pPr/>
              <a:t>9/17/2019</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34D03674-5AA8-4A12-8C82-542D3C01BB1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25F47B-E21F-44DF-A87B-BC2051CA632C}" type="datetime1">
              <a:rPr lang="en-US" smtClean="0"/>
              <a:pPr/>
              <a:t>9/17/2019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D03674-5AA8-4A12-8C82-542D3C01BB1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0872DB2-766D-436A-816F-A77B44126790}" type="datetime1">
              <a:rPr lang="en-US" smtClean="0"/>
              <a:pPr/>
              <a:t>9/17/2019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D03674-5AA8-4A12-8C82-542D3C01BB15}"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lvl1pPr>
              <a:defRPr sz="2800">
                <a:solidFill>
                  <a:schemeClr val="tx2">
                    <a:lumMod val="75000"/>
                  </a:schemeClr>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9E61BE77-C7C4-453E-8450-8AD2CF727329}" type="datetime1">
              <a:rPr lang="en-US" smtClean="0"/>
              <a:pPr>
                <a:defRPr/>
              </a:pPr>
              <a:t>9/17/2019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344D6B5-692F-4CF0-88BF-FEDE192D3C18}"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2D39CD6A-9E4B-42BB-9CE5-D1678B4DC2E3}" type="datetime1">
              <a:rPr lang="en-US" smtClean="0"/>
              <a:pPr/>
              <a:t>9/17/2019</a:t>
            </a:fld>
            <a:endParaRPr lang="en-US" dirty="0"/>
          </a:p>
        </p:txBody>
      </p:sp>
      <p:sp>
        <p:nvSpPr>
          <p:cNvPr id="9" name="Slide Number Placeholder 8"/>
          <p:cNvSpPr>
            <a:spLocks noGrp="1"/>
          </p:cNvSpPr>
          <p:nvPr>
            <p:ph type="sldNum" sz="quarter" idx="15"/>
          </p:nvPr>
        </p:nvSpPr>
        <p:spPr/>
        <p:txBody>
          <a:bodyPr rtlCol="0"/>
          <a:lstStyle/>
          <a:p>
            <a:fld id="{34D03674-5AA8-4A12-8C82-542D3C01BB15}"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4B1C311-A412-4B5C-988A-48B73E4468B7}" type="datetime1">
              <a:rPr lang="en-US" smtClean="0"/>
              <a:pPr/>
              <a:t>9/17/2019</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p:spPr>
        <p:txBody>
          <a:bodyPr/>
          <a:lstStyle/>
          <a:p>
            <a:fld id="{34D03674-5AA8-4A12-8C82-542D3C01BB1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5D3BB3EB-56F4-437B-89EB-E7096F151310}" type="datetime1">
              <a:rPr lang="en-US" smtClean="0"/>
              <a:pPr/>
              <a:t>9/17/2019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D03674-5AA8-4A12-8C82-542D3C01BB15}"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0F3A9766-7B04-4E58-8F3D-970595A6C6E3}" type="datetime1">
              <a:rPr lang="en-US" smtClean="0"/>
              <a:pPr/>
              <a:t>9/17/2019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D03674-5AA8-4A12-8C82-542D3C01BB15}"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A7932EB6-E336-42F0-BFCD-8011C0644F69}" type="datetime1">
              <a:rPr lang="en-US" smtClean="0"/>
              <a:pPr/>
              <a:t>9/17/2019</a:t>
            </a:fld>
            <a:endParaRPr lang="en-US" dirty="0"/>
          </a:p>
        </p:txBody>
      </p:sp>
      <p:sp>
        <p:nvSpPr>
          <p:cNvPr id="7" name="Slide Number Placeholder 6"/>
          <p:cNvSpPr>
            <a:spLocks noGrp="1"/>
          </p:cNvSpPr>
          <p:nvPr>
            <p:ph type="sldNum" sz="quarter" idx="11"/>
          </p:nvPr>
        </p:nvSpPr>
        <p:spPr/>
        <p:txBody>
          <a:bodyPr rtlCol="0"/>
          <a:lstStyle/>
          <a:p>
            <a:fld id="{34D03674-5AA8-4A12-8C82-542D3C01BB15}"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F1DA94-489D-4F5F-8951-53E4C7B5293C}" type="datetime1">
              <a:rPr lang="en-US" smtClean="0"/>
              <a:pPr/>
              <a:t>9/17/2019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D03674-5AA8-4A12-8C82-542D3C01BB1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2CA7FD28-B9B4-43F6-9D85-BF4E1EB41FCA}" type="datetime1">
              <a:rPr lang="en-US" smtClean="0"/>
              <a:pPr/>
              <a:t>9/17/2019</a:t>
            </a:fld>
            <a:endParaRPr lang="en-US" dirty="0"/>
          </a:p>
        </p:txBody>
      </p:sp>
      <p:sp>
        <p:nvSpPr>
          <p:cNvPr id="22" name="Slide Number Placeholder 21"/>
          <p:cNvSpPr>
            <a:spLocks noGrp="1"/>
          </p:cNvSpPr>
          <p:nvPr>
            <p:ph type="sldNum" sz="quarter" idx="15"/>
          </p:nvPr>
        </p:nvSpPr>
        <p:spPr/>
        <p:txBody>
          <a:bodyPr rtlCol="0"/>
          <a:lstStyle/>
          <a:p>
            <a:fld id="{34D03674-5AA8-4A12-8C82-542D3C01BB15}"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a:t>Click icon to add picture</a:t>
            </a:r>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BBDF86C-C76B-438A-A305-24E176E34FC6}" type="datetime1">
              <a:rPr lang="en-US" smtClean="0"/>
              <a:pPr/>
              <a:t>9/17/2019</a:t>
            </a:fld>
            <a:endParaRPr lang="en-US" dirty="0"/>
          </a:p>
        </p:txBody>
      </p:sp>
      <p:sp>
        <p:nvSpPr>
          <p:cNvPr id="18" name="Slide Number Placeholder 17"/>
          <p:cNvSpPr>
            <a:spLocks noGrp="1"/>
          </p:cNvSpPr>
          <p:nvPr>
            <p:ph type="sldNum" sz="quarter" idx="11"/>
          </p:nvPr>
        </p:nvSpPr>
        <p:spPr/>
        <p:txBody>
          <a:bodyPr rtlCol="0"/>
          <a:lstStyle/>
          <a:p>
            <a:fld id="{34D03674-5AA8-4A12-8C82-542D3C01BB15}"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760A180-7616-48A8-8B28-D5659F488F93}" type="datetime1">
              <a:rPr lang="en-US" smtClean="0"/>
              <a:pPr/>
              <a:t>9/17/2019</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4D03674-5AA8-4A12-8C82-542D3C01BB1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5" r:id="rId12"/>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1.jpe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hyperlink" Target="http://www.epa.gov/otaq/aviation.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cleandiesel@epa.gov"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676400"/>
            <a:ext cx="6172200" cy="1894362"/>
          </a:xfrm>
        </p:spPr>
        <p:txBody>
          <a:bodyPr>
            <a:normAutofit/>
          </a:bodyPr>
          <a:lstStyle/>
          <a:p>
            <a:r>
              <a:rPr lang="en-US" sz="3600" dirty="0">
                <a:latin typeface="Calibri" pitchFamily="34" charset="0"/>
              </a:rPr>
              <a:t>OTAQ Tribal Overview</a:t>
            </a:r>
            <a:br>
              <a:rPr lang="en-US" sz="3600" dirty="0">
                <a:latin typeface="Calibri" pitchFamily="34" charset="0"/>
              </a:rPr>
            </a:br>
            <a:r>
              <a:rPr lang="en-US" sz="2200" dirty="0">
                <a:latin typeface="Calibri" pitchFamily="34" charset="0"/>
              </a:rPr>
              <a:t>SEPTEMBER 25, 2019</a:t>
            </a:r>
            <a:br>
              <a:rPr lang="en-US" sz="3600" dirty="0">
                <a:latin typeface="Calibri" pitchFamily="34" charset="0"/>
              </a:rPr>
            </a:br>
            <a:endParaRPr lang="en-US" sz="3600" dirty="0">
              <a:latin typeface="Calibri" pitchFamily="34" charset="0"/>
            </a:endParaRPr>
          </a:p>
        </p:txBody>
      </p:sp>
      <p:sp>
        <p:nvSpPr>
          <p:cNvPr id="3" name="Subtitle 2"/>
          <p:cNvSpPr>
            <a:spLocks noGrp="1"/>
          </p:cNvSpPr>
          <p:nvPr>
            <p:ph type="subTitle" idx="1"/>
          </p:nvPr>
        </p:nvSpPr>
        <p:spPr>
          <a:xfrm>
            <a:off x="2473568" y="3886200"/>
            <a:ext cx="6172199" cy="2590800"/>
          </a:xfrm>
        </p:spPr>
        <p:txBody>
          <a:bodyPr>
            <a:normAutofit/>
          </a:bodyPr>
          <a:lstStyle/>
          <a:p>
            <a:pPr algn="ctr">
              <a:spcAft>
                <a:spcPts val="600"/>
              </a:spcAft>
            </a:pPr>
            <a:r>
              <a:rPr lang="en-US" sz="2200" dirty="0">
                <a:latin typeface="Calibri" pitchFamily="34" charset="0"/>
              </a:rPr>
              <a:t>Lucita Valiere  - DERA Tribal Lead</a:t>
            </a:r>
          </a:p>
          <a:p>
            <a:pPr algn="ctr">
              <a:spcAft>
                <a:spcPts val="600"/>
              </a:spcAft>
            </a:pPr>
            <a:r>
              <a:rPr lang="en-US" sz="2200" dirty="0">
                <a:latin typeface="Calibri" pitchFamily="34" charset="0"/>
              </a:rPr>
              <a:t>Office of Transportation and Air Quality (OTAQ)</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latin typeface="Calibri" pitchFamily="34" charset="0"/>
              </a:rPr>
              <a:t>Office of Transportation and Air Quality</a:t>
            </a:r>
          </a:p>
        </p:txBody>
      </p:sp>
      <p:sp>
        <p:nvSpPr>
          <p:cNvPr id="8" name="TextBox 7"/>
          <p:cNvSpPr txBox="1"/>
          <p:nvPr/>
        </p:nvSpPr>
        <p:spPr>
          <a:xfrm>
            <a:off x="502475" y="2953411"/>
            <a:ext cx="1716954" cy="510011"/>
          </a:xfrm>
          <a:prstGeom prst="rect">
            <a:avLst/>
          </a:prstGeom>
          <a:noFill/>
        </p:spPr>
        <p:txBody>
          <a:bodyPr wrap="square" rtlCol="0">
            <a:spAutoFit/>
          </a:bodyPr>
          <a:lstStyle/>
          <a:p>
            <a:pPr algn="ctr"/>
            <a:r>
              <a:rPr lang="en-US" sz="1357" dirty="0"/>
              <a:t>Cars, SUVs, Pickups</a:t>
            </a:r>
          </a:p>
        </p:txBody>
      </p:sp>
      <p:sp>
        <p:nvSpPr>
          <p:cNvPr id="9" name="TextBox 8"/>
          <p:cNvSpPr txBox="1"/>
          <p:nvPr/>
        </p:nvSpPr>
        <p:spPr>
          <a:xfrm>
            <a:off x="7146218" y="3068471"/>
            <a:ext cx="1403927" cy="301173"/>
          </a:xfrm>
          <a:prstGeom prst="rect">
            <a:avLst/>
          </a:prstGeom>
          <a:noFill/>
        </p:spPr>
        <p:txBody>
          <a:bodyPr wrap="square" rtlCol="0">
            <a:spAutoFit/>
          </a:bodyPr>
          <a:lstStyle/>
          <a:p>
            <a:r>
              <a:rPr lang="en-US" sz="1357" dirty="0"/>
              <a:t>Heavy-Duty</a:t>
            </a:r>
          </a:p>
        </p:txBody>
      </p:sp>
      <p:sp>
        <p:nvSpPr>
          <p:cNvPr id="10" name="TextBox 9"/>
          <p:cNvSpPr txBox="1"/>
          <p:nvPr/>
        </p:nvSpPr>
        <p:spPr>
          <a:xfrm>
            <a:off x="6705600" y="4635629"/>
            <a:ext cx="1678562" cy="301173"/>
          </a:xfrm>
          <a:prstGeom prst="rect">
            <a:avLst/>
          </a:prstGeom>
          <a:noFill/>
        </p:spPr>
        <p:txBody>
          <a:bodyPr wrap="square" rtlCol="0">
            <a:spAutoFit/>
          </a:bodyPr>
          <a:lstStyle/>
          <a:p>
            <a:pPr algn="ctr"/>
            <a:r>
              <a:rPr lang="en-US" sz="1357" dirty="0"/>
              <a:t>Locomotives</a:t>
            </a:r>
          </a:p>
        </p:txBody>
      </p:sp>
      <p:sp>
        <p:nvSpPr>
          <p:cNvPr id="12" name="TextBox 11"/>
          <p:cNvSpPr txBox="1"/>
          <p:nvPr/>
        </p:nvSpPr>
        <p:spPr>
          <a:xfrm>
            <a:off x="4905981" y="6043189"/>
            <a:ext cx="2068735" cy="510011"/>
          </a:xfrm>
          <a:prstGeom prst="rect">
            <a:avLst/>
          </a:prstGeom>
          <a:noFill/>
        </p:spPr>
        <p:txBody>
          <a:bodyPr wrap="square" rtlCol="0">
            <a:spAutoFit/>
          </a:bodyPr>
          <a:lstStyle/>
          <a:p>
            <a:pPr algn="ctr"/>
            <a:r>
              <a:rPr lang="en-US" sz="1357" dirty="0"/>
              <a:t>Clean and Renewable Fuels</a:t>
            </a:r>
          </a:p>
        </p:txBody>
      </p:sp>
      <p:sp>
        <p:nvSpPr>
          <p:cNvPr id="13" name="TextBox 12"/>
          <p:cNvSpPr txBox="1"/>
          <p:nvPr/>
        </p:nvSpPr>
        <p:spPr>
          <a:xfrm>
            <a:off x="4166355" y="2583118"/>
            <a:ext cx="1625017" cy="718851"/>
          </a:xfrm>
          <a:prstGeom prst="rect">
            <a:avLst/>
          </a:prstGeom>
          <a:noFill/>
        </p:spPr>
        <p:txBody>
          <a:bodyPr wrap="square" rtlCol="0">
            <a:spAutoFit/>
          </a:bodyPr>
          <a:lstStyle/>
          <a:p>
            <a:pPr algn="ctr"/>
            <a:r>
              <a:rPr lang="en-US" sz="1357" dirty="0"/>
              <a:t>Recreational and Commercial Marine</a:t>
            </a:r>
          </a:p>
        </p:txBody>
      </p:sp>
      <p:sp>
        <p:nvSpPr>
          <p:cNvPr id="14" name="TextBox 13"/>
          <p:cNvSpPr txBox="1"/>
          <p:nvPr/>
        </p:nvSpPr>
        <p:spPr>
          <a:xfrm>
            <a:off x="851340" y="6175827"/>
            <a:ext cx="1836443" cy="301173"/>
          </a:xfrm>
          <a:prstGeom prst="rect">
            <a:avLst/>
          </a:prstGeom>
          <a:noFill/>
        </p:spPr>
        <p:txBody>
          <a:bodyPr wrap="square" rtlCol="0">
            <a:spAutoFit/>
          </a:bodyPr>
          <a:lstStyle/>
          <a:p>
            <a:pPr algn="ctr"/>
            <a:r>
              <a:rPr lang="en-US" sz="1357" dirty="0"/>
              <a:t>Non-Road</a:t>
            </a:r>
          </a:p>
        </p:txBody>
      </p:sp>
      <p:pic>
        <p:nvPicPr>
          <p:cNvPr id="440328" name="Picture 8" descr="http://www.epa.gov/otaq/images/truck.jpg"/>
          <p:cNvPicPr>
            <a:picLocks noChangeAspect="1" noChangeArrowheads="1"/>
          </p:cNvPicPr>
          <p:nvPr/>
        </p:nvPicPr>
        <p:blipFill>
          <a:blip r:embed="rId3" cstate="print"/>
          <a:srcRect/>
          <a:stretch>
            <a:fillRect/>
          </a:stretch>
        </p:blipFill>
        <p:spPr bwMode="auto">
          <a:xfrm>
            <a:off x="6747251" y="1877801"/>
            <a:ext cx="1802895" cy="1153853"/>
          </a:xfrm>
          <a:prstGeom prst="rect">
            <a:avLst/>
          </a:prstGeom>
          <a:noFill/>
          <a:ln w="3175">
            <a:solidFill>
              <a:schemeClr val="tx1"/>
            </a:solidFill>
          </a:ln>
        </p:spPr>
      </p:pic>
      <p:pic>
        <p:nvPicPr>
          <p:cNvPr id="440334" name="Picture 14" descr="http://www.epa.gov/otaq/images/boat.jpg"/>
          <p:cNvPicPr>
            <a:picLocks noChangeAspect="1" noChangeArrowheads="1"/>
          </p:cNvPicPr>
          <p:nvPr/>
        </p:nvPicPr>
        <p:blipFill>
          <a:blip r:embed="rId4" cstate="print"/>
          <a:srcRect/>
          <a:stretch>
            <a:fillRect/>
          </a:stretch>
        </p:blipFill>
        <p:spPr bwMode="auto">
          <a:xfrm>
            <a:off x="2622517" y="1883102"/>
            <a:ext cx="1477818" cy="1182255"/>
          </a:xfrm>
          <a:prstGeom prst="rect">
            <a:avLst/>
          </a:prstGeom>
          <a:noFill/>
          <a:ln w="3175">
            <a:solidFill>
              <a:schemeClr val="tx1"/>
            </a:solidFill>
          </a:ln>
        </p:spPr>
      </p:pic>
      <p:pic>
        <p:nvPicPr>
          <p:cNvPr id="440336" name="Picture 16" descr="http://www.epa.gov/otaq/images/train3-b-250.jpg"/>
          <p:cNvPicPr>
            <a:picLocks noChangeAspect="1" noChangeArrowheads="1"/>
          </p:cNvPicPr>
          <p:nvPr/>
        </p:nvPicPr>
        <p:blipFill>
          <a:blip r:embed="rId5" cstate="print"/>
          <a:srcRect/>
          <a:stretch>
            <a:fillRect/>
          </a:stretch>
        </p:blipFill>
        <p:spPr bwMode="auto">
          <a:xfrm>
            <a:off x="6714771" y="3752011"/>
            <a:ext cx="1570181" cy="891863"/>
          </a:xfrm>
          <a:prstGeom prst="rect">
            <a:avLst/>
          </a:prstGeom>
          <a:noFill/>
          <a:ln w="3175">
            <a:solidFill>
              <a:schemeClr val="tx1"/>
            </a:solidFill>
          </a:ln>
        </p:spPr>
      </p:pic>
      <p:pic>
        <p:nvPicPr>
          <p:cNvPr id="440340" name="Picture 20" descr="http://www.epa.gov/otaq/images/lawnmower_new.jpg"/>
          <p:cNvPicPr>
            <a:picLocks noChangeAspect="1" noChangeArrowheads="1"/>
          </p:cNvPicPr>
          <p:nvPr/>
        </p:nvPicPr>
        <p:blipFill>
          <a:blip r:embed="rId6" cstate="print"/>
          <a:srcRect/>
          <a:stretch>
            <a:fillRect/>
          </a:stretch>
        </p:blipFill>
        <p:spPr bwMode="auto">
          <a:xfrm>
            <a:off x="323274" y="3987617"/>
            <a:ext cx="1435967" cy="1079846"/>
          </a:xfrm>
          <a:prstGeom prst="rect">
            <a:avLst/>
          </a:prstGeom>
          <a:noFill/>
          <a:ln w="3175">
            <a:solidFill>
              <a:schemeClr val="tx1"/>
            </a:solidFill>
          </a:ln>
        </p:spPr>
      </p:pic>
      <p:pic>
        <p:nvPicPr>
          <p:cNvPr id="440342" name="Picture 22" descr="ship docked at port"/>
          <p:cNvPicPr>
            <a:picLocks noChangeAspect="1" noChangeArrowheads="1"/>
          </p:cNvPicPr>
          <p:nvPr/>
        </p:nvPicPr>
        <p:blipFill>
          <a:blip r:embed="rId7" cstate="print"/>
          <a:srcRect/>
          <a:stretch>
            <a:fillRect/>
          </a:stretch>
        </p:blipFill>
        <p:spPr bwMode="auto">
          <a:xfrm>
            <a:off x="4166355" y="1877802"/>
            <a:ext cx="1931216" cy="662132"/>
          </a:xfrm>
          <a:prstGeom prst="rect">
            <a:avLst/>
          </a:prstGeom>
          <a:noFill/>
          <a:ln w="3175">
            <a:solidFill>
              <a:schemeClr val="tx1"/>
            </a:solidFill>
          </a:ln>
        </p:spPr>
      </p:pic>
      <p:pic>
        <p:nvPicPr>
          <p:cNvPr id="440344" name="Picture 24" descr="http://www.epa.gov/otaq/images/cars.jpg"/>
          <p:cNvPicPr>
            <a:picLocks noChangeAspect="1" noChangeArrowheads="1"/>
          </p:cNvPicPr>
          <p:nvPr/>
        </p:nvPicPr>
        <p:blipFill>
          <a:blip r:embed="rId8" cstate="print"/>
          <a:srcRect/>
          <a:stretch>
            <a:fillRect/>
          </a:stretch>
        </p:blipFill>
        <p:spPr bwMode="auto">
          <a:xfrm>
            <a:off x="502476" y="1921827"/>
            <a:ext cx="1643063" cy="1051561"/>
          </a:xfrm>
          <a:prstGeom prst="rect">
            <a:avLst/>
          </a:prstGeom>
          <a:noFill/>
          <a:ln w="3175">
            <a:solidFill>
              <a:schemeClr val="tx1"/>
            </a:solidFill>
          </a:ln>
        </p:spPr>
      </p:pic>
      <p:pic>
        <p:nvPicPr>
          <p:cNvPr id="440346" name="Picture 26" descr="http://www.epa.gov/otaq/images/forklift.jpg"/>
          <p:cNvPicPr>
            <a:picLocks noChangeAspect="1" noChangeArrowheads="1"/>
          </p:cNvPicPr>
          <p:nvPr/>
        </p:nvPicPr>
        <p:blipFill>
          <a:blip r:embed="rId9" cstate="print"/>
          <a:srcRect/>
          <a:stretch>
            <a:fillRect/>
          </a:stretch>
        </p:blipFill>
        <p:spPr bwMode="auto">
          <a:xfrm>
            <a:off x="1810162" y="3987617"/>
            <a:ext cx="1542638" cy="1079846"/>
          </a:xfrm>
          <a:prstGeom prst="rect">
            <a:avLst/>
          </a:prstGeom>
          <a:noFill/>
          <a:ln w="3175">
            <a:solidFill>
              <a:schemeClr val="tx1"/>
            </a:solidFill>
          </a:ln>
        </p:spPr>
      </p:pic>
      <p:pic>
        <p:nvPicPr>
          <p:cNvPr id="440348" name="Picture 28" descr="steam shovel is moving soil to a on-highway truck. "/>
          <p:cNvPicPr>
            <a:picLocks noChangeAspect="1" noChangeArrowheads="1"/>
          </p:cNvPicPr>
          <p:nvPr/>
        </p:nvPicPr>
        <p:blipFill>
          <a:blip r:embed="rId10" cstate="print"/>
          <a:srcRect t="12627"/>
          <a:stretch>
            <a:fillRect/>
          </a:stretch>
        </p:blipFill>
        <p:spPr bwMode="auto">
          <a:xfrm>
            <a:off x="977952" y="5100945"/>
            <a:ext cx="1635940" cy="1074882"/>
          </a:xfrm>
          <a:prstGeom prst="rect">
            <a:avLst/>
          </a:prstGeom>
          <a:noFill/>
          <a:ln w="3175">
            <a:solidFill>
              <a:schemeClr val="tx1"/>
            </a:solidFill>
          </a:ln>
        </p:spPr>
      </p:pic>
      <p:pic>
        <p:nvPicPr>
          <p:cNvPr id="440349" name="Picture 29" descr=" "/>
          <p:cNvPicPr>
            <a:picLocks noChangeAspect="1" noChangeArrowheads="1"/>
          </p:cNvPicPr>
          <p:nvPr/>
        </p:nvPicPr>
        <p:blipFill>
          <a:blip r:embed="rId11" cstate="print"/>
          <a:srcRect/>
          <a:stretch>
            <a:fillRect/>
          </a:stretch>
        </p:blipFill>
        <p:spPr bwMode="auto">
          <a:xfrm>
            <a:off x="5129340" y="5023612"/>
            <a:ext cx="1490134" cy="995409"/>
          </a:xfrm>
          <a:prstGeom prst="rect">
            <a:avLst/>
          </a:prstGeom>
          <a:noFill/>
          <a:ln w="3175">
            <a:solidFill>
              <a:schemeClr val="tx1"/>
            </a:solidFill>
          </a:ln>
        </p:spPr>
      </p:pic>
      <p:pic>
        <p:nvPicPr>
          <p:cNvPr id="22" name="Picture 4" descr="http://www.epa.gov/nonroad/images/airplane-200.jpg">
            <a:hlinkClick r:id="rId12"/>
          </p:cNvPr>
          <p:cNvPicPr>
            <a:picLocks noChangeAspect="1" noChangeArrowheads="1"/>
          </p:cNvPicPr>
          <p:nvPr/>
        </p:nvPicPr>
        <p:blipFill>
          <a:blip r:embed="rId13" cstate="print"/>
          <a:srcRect/>
          <a:stretch>
            <a:fillRect/>
          </a:stretch>
        </p:blipFill>
        <p:spPr bwMode="auto">
          <a:xfrm>
            <a:off x="3831552" y="3566861"/>
            <a:ext cx="1502448" cy="856396"/>
          </a:xfrm>
          <a:prstGeom prst="rect">
            <a:avLst/>
          </a:prstGeom>
          <a:noFill/>
          <a:ln w="3175">
            <a:solidFill>
              <a:schemeClr val="tx1"/>
            </a:solidFill>
          </a:ln>
        </p:spPr>
      </p:pic>
      <p:sp>
        <p:nvSpPr>
          <p:cNvPr id="23" name="TextBox 22"/>
          <p:cNvSpPr txBox="1"/>
          <p:nvPr/>
        </p:nvSpPr>
        <p:spPr>
          <a:xfrm>
            <a:off x="3845429" y="4423227"/>
            <a:ext cx="1403927" cy="301173"/>
          </a:xfrm>
          <a:prstGeom prst="rect">
            <a:avLst/>
          </a:prstGeom>
          <a:noFill/>
        </p:spPr>
        <p:txBody>
          <a:bodyPr wrap="square" rtlCol="0">
            <a:spAutoFit/>
          </a:bodyPr>
          <a:lstStyle/>
          <a:p>
            <a:pPr algn="ctr"/>
            <a:r>
              <a:rPr lang="en-US" sz="1357" dirty="0"/>
              <a:t>Aircraft</a:t>
            </a:r>
          </a:p>
        </p:txBody>
      </p:sp>
      <p:sp>
        <p:nvSpPr>
          <p:cNvPr id="24" name="Slide Number Placeholder 3">
            <a:extLst>
              <a:ext uri="{FF2B5EF4-FFF2-40B4-BE49-F238E27FC236}">
                <a16:creationId xmlns:a16="http://schemas.microsoft.com/office/drawing/2014/main" id="{74CA13F5-F537-4FC7-B523-C32E49BD64B1}"/>
              </a:ext>
            </a:extLst>
          </p:cNvPr>
          <p:cNvSpPr>
            <a:spLocks noGrp="1"/>
          </p:cNvSpPr>
          <p:nvPr>
            <p:ph type="sldNum" sz="quarter" idx="15"/>
          </p:nvPr>
        </p:nvSpPr>
        <p:spPr>
          <a:xfrm>
            <a:off x="8129016" y="5734050"/>
            <a:ext cx="609600" cy="521208"/>
          </a:xfrm>
        </p:spPr>
        <p:txBody>
          <a:bodyPr/>
          <a:lstStyle/>
          <a:p>
            <a:fld id="{34D03674-5AA8-4A12-8C82-542D3C01BB15}" type="slidenum">
              <a:rPr lang="en-US" smtClean="0"/>
              <a:pPr/>
              <a:t>2</a:t>
            </a:fld>
            <a:endParaRPr lang="en-US" dirty="0"/>
          </a:p>
        </p:txBody>
      </p:sp>
    </p:spTree>
    <p:extLst>
      <p:ext uri="{BB962C8B-B14F-4D97-AF65-F5344CB8AC3E}">
        <p14:creationId xmlns:p14="http://schemas.microsoft.com/office/powerpoint/2010/main" val="1442326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OTAQ Important Contacts</a:t>
            </a:r>
          </a:p>
        </p:txBody>
      </p:sp>
      <p:sp>
        <p:nvSpPr>
          <p:cNvPr id="3" name="Content Placeholder 2"/>
          <p:cNvSpPr>
            <a:spLocks noGrp="1"/>
          </p:cNvSpPr>
          <p:nvPr>
            <p:ph sz="quarter" idx="1"/>
          </p:nvPr>
        </p:nvSpPr>
        <p:spPr/>
        <p:txBody>
          <a:bodyPr/>
          <a:lstStyle/>
          <a:p>
            <a:r>
              <a:rPr lang="en-US" dirty="0"/>
              <a:t>Sarah Dunham– Office Director (as of 8/4/19)</a:t>
            </a:r>
            <a:br>
              <a:rPr lang="en-US" dirty="0"/>
            </a:br>
            <a:endParaRPr lang="en-US" dirty="0"/>
          </a:p>
          <a:p>
            <a:r>
              <a:rPr lang="en-US" dirty="0"/>
              <a:t>Leila (Lee) Cook and Benjamin (Ben) Hengst – Associate Office Directors</a:t>
            </a:r>
            <a:br>
              <a:rPr lang="en-US" dirty="0"/>
            </a:br>
            <a:endParaRPr lang="en-US" dirty="0"/>
          </a:p>
          <a:p>
            <a:r>
              <a:rPr lang="en-US" dirty="0"/>
              <a:t>Sarah Sullivant – Tribal Affairs Coordinator</a:t>
            </a:r>
            <a:br>
              <a:rPr lang="en-US" dirty="0"/>
            </a:br>
            <a:endParaRPr lang="en-US" dirty="0"/>
          </a:p>
          <a:p>
            <a:r>
              <a:rPr lang="en-US" dirty="0"/>
              <a:t>Lucita Valiere – Diesel Emissions Reduction Act (DERA) Tribal Lead</a:t>
            </a:r>
          </a:p>
        </p:txBody>
      </p:sp>
      <p:sp>
        <p:nvSpPr>
          <p:cNvPr id="4" name="Slide Number Placeholder 3"/>
          <p:cNvSpPr>
            <a:spLocks noGrp="1"/>
          </p:cNvSpPr>
          <p:nvPr>
            <p:ph type="sldNum" sz="quarter" idx="15"/>
          </p:nvPr>
        </p:nvSpPr>
        <p:spPr/>
        <p:txBody>
          <a:bodyPr/>
          <a:lstStyle/>
          <a:p>
            <a:fld id="{34D03674-5AA8-4A12-8C82-542D3C01BB15}"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2740A-3F59-4465-807C-5C884AFE6D17}"/>
              </a:ext>
            </a:extLst>
          </p:cNvPr>
          <p:cNvSpPr>
            <a:spLocks noGrp="1"/>
          </p:cNvSpPr>
          <p:nvPr>
            <p:ph type="title"/>
          </p:nvPr>
        </p:nvSpPr>
        <p:spPr>
          <a:xfrm>
            <a:off x="457200" y="0"/>
            <a:ext cx="7467600" cy="1143000"/>
          </a:xfrm>
        </p:spPr>
        <p:txBody>
          <a:bodyPr/>
          <a:lstStyle/>
          <a:p>
            <a:r>
              <a:rPr lang="en-US" dirty="0"/>
              <a:t>Mobile Source Topics of Interest</a:t>
            </a:r>
          </a:p>
        </p:txBody>
      </p:sp>
      <p:sp>
        <p:nvSpPr>
          <p:cNvPr id="4" name="Slide Number Placeholder 3">
            <a:extLst>
              <a:ext uri="{FF2B5EF4-FFF2-40B4-BE49-F238E27FC236}">
                <a16:creationId xmlns:a16="http://schemas.microsoft.com/office/drawing/2014/main" id="{0BF26413-8609-4405-8A39-51458AEE422D}"/>
              </a:ext>
            </a:extLst>
          </p:cNvPr>
          <p:cNvSpPr>
            <a:spLocks noGrp="1"/>
          </p:cNvSpPr>
          <p:nvPr>
            <p:ph type="sldNum" sz="quarter" idx="12"/>
          </p:nvPr>
        </p:nvSpPr>
        <p:spPr/>
        <p:txBody>
          <a:bodyPr/>
          <a:lstStyle/>
          <a:p>
            <a:fld id="{34D03674-5AA8-4A12-8C82-542D3C01BB15}" type="slidenum">
              <a:rPr lang="en-US" smtClean="0"/>
              <a:pPr/>
              <a:t>4</a:t>
            </a:fld>
            <a:endParaRPr lang="en-US" dirty="0"/>
          </a:p>
        </p:txBody>
      </p:sp>
      <p:sp>
        <p:nvSpPr>
          <p:cNvPr id="3" name="Content Placeholder 2">
            <a:extLst>
              <a:ext uri="{FF2B5EF4-FFF2-40B4-BE49-F238E27FC236}">
                <a16:creationId xmlns:a16="http://schemas.microsoft.com/office/drawing/2014/main" id="{94319998-7F47-4185-AE05-C18DF14A74B3}"/>
              </a:ext>
            </a:extLst>
          </p:cNvPr>
          <p:cNvSpPr>
            <a:spLocks noGrp="1"/>
          </p:cNvSpPr>
          <p:nvPr>
            <p:ph sz="quarter" idx="1"/>
          </p:nvPr>
        </p:nvSpPr>
        <p:spPr>
          <a:xfrm>
            <a:off x="457200" y="2667000"/>
            <a:ext cx="3657600" cy="4572000"/>
          </a:xfrm>
        </p:spPr>
        <p:txBody>
          <a:bodyPr>
            <a:normAutofit fontScale="85000" lnSpcReduction="10000"/>
          </a:bodyPr>
          <a:lstStyle/>
          <a:p>
            <a:pPr fontAlgn="ctr"/>
            <a:r>
              <a:rPr lang="en-US" dirty="0"/>
              <a:t>Aircraft Lead Reports</a:t>
            </a:r>
          </a:p>
          <a:p>
            <a:pPr fontAlgn="ctr"/>
            <a:r>
              <a:rPr lang="en-US" dirty="0"/>
              <a:t>Automotive Trends Report</a:t>
            </a:r>
          </a:p>
          <a:p>
            <a:pPr fontAlgn="ctr"/>
            <a:r>
              <a:rPr lang="en-US" dirty="0"/>
              <a:t>Cleaner Trucks Initiative (Heavy-duty NOx)</a:t>
            </a:r>
          </a:p>
          <a:p>
            <a:pPr fontAlgn="ctr"/>
            <a:r>
              <a:rPr lang="en-US" b="1" dirty="0"/>
              <a:t>Diesel Emissions Reduction Act (DERA)</a:t>
            </a:r>
          </a:p>
          <a:p>
            <a:pPr fontAlgn="ctr"/>
            <a:r>
              <a:rPr lang="en-US" dirty="0"/>
              <a:t>Fiat-Chrysler Settlement</a:t>
            </a:r>
          </a:p>
          <a:p>
            <a:pPr fontAlgn="ctr"/>
            <a:r>
              <a:rPr lang="en-US" dirty="0"/>
              <a:t>Gliders</a:t>
            </a:r>
          </a:p>
          <a:p>
            <a:pPr fontAlgn="ctr"/>
            <a:r>
              <a:rPr lang="en-US" dirty="0"/>
              <a:t>Ports Initiative</a:t>
            </a:r>
          </a:p>
          <a:p>
            <a:pPr fontAlgn="ctr"/>
            <a:r>
              <a:rPr lang="en-US" dirty="0"/>
              <a:t>Reformulated Gasoline (RFG) in non-attainment area on tribal land</a:t>
            </a:r>
          </a:p>
        </p:txBody>
      </p:sp>
      <p:sp>
        <p:nvSpPr>
          <p:cNvPr id="5" name="Content Placeholder 4">
            <a:extLst>
              <a:ext uri="{FF2B5EF4-FFF2-40B4-BE49-F238E27FC236}">
                <a16:creationId xmlns:a16="http://schemas.microsoft.com/office/drawing/2014/main" id="{39964F83-B7B3-4643-9882-DD2E148355AA}"/>
              </a:ext>
            </a:extLst>
          </p:cNvPr>
          <p:cNvSpPr>
            <a:spLocks noGrp="1"/>
          </p:cNvSpPr>
          <p:nvPr>
            <p:ph sz="quarter" idx="2"/>
          </p:nvPr>
        </p:nvSpPr>
        <p:spPr>
          <a:xfrm>
            <a:off x="4270248" y="2667000"/>
            <a:ext cx="3657600" cy="4572000"/>
          </a:xfrm>
        </p:spPr>
        <p:txBody>
          <a:bodyPr>
            <a:normAutofit fontScale="85000" lnSpcReduction="10000"/>
          </a:bodyPr>
          <a:lstStyle/>
          <a:p>
            <a:pPr fontAlgn="ctr"/>
            <a:r>
              <a:rPr lang="en-US" dirty="0"/>
              <a:t>Renewable Fuels Standard (RFS)</a:t>
            </a:r>
          </a:p>
          <a:p>
            <a:pPr fontAlgn="ctr"/>
            <a:r>
              <a:rPr lang="en-US" dirty="0"/>
              <a:t>Proposed SAFE Rule (Light-duty GHG emissions standards)</a:t>
            </a:r>
          </a:p>
          <a:p>
            <a:pPr fontAlgn="ctr"/>
            <a:r>
              <a:rPr lang="en-US" dirty="0"/>
              <a:t>SmartWay Transportation Partnership</a:t>
            </a:r>
          </a:p>
          <a:p>
            <a:pPr fontAlgn="ctr"/>
            <a:r>
              <a:rPr lang="en-US" dirty="0"/>
              <a:t>Stage 2 Vapor Recovery</a:t>
            </a:r>
          </a:p>
          <a:p>
            <a:pPr fontAlgn="ctr"/>
            <a:r>
              <a:rPr lang="en-US" b="1" dirty="0"/>
              <a:t>Tier 4 Marine Engines</a:t>
            </a:r>
          </a:p>
          <a:p>
            <a:pPr fontAlgn="ctr"/>
            <a:r>
              <a:rPr lang="en-US" b="1" dirty="0"/>
              <a:t>VW Settlement</a:t>
            </a:r>
          </a:p>
          <a:p>
            <a:pPr fontAlgn="ctr"/>
            <a:endParaRPr lang="en-US" dirty="0"/>
          </a:p>
        </p:txBody>
      </p:sp>
      <p:sp>
        <p:nvSpPr>
          <p:cNvPr id="6" name="TextBox 5">
            <a:extLst>
              <a:ext uri="{FF2B5EF4-FFF2-40B4-BE49-F238E27FC236}">
                <a16:creationId xmlns:a16="http://schemas.microsoft.com/office/drawing/2014/main" id="{D53794CA-6F6E-4FFD-B209-C130B941F069}"/>
              </a:ext>
            </a:extLst>
          </p:cNvPr>
          <p:cNvSpPr txBox="1"/>
          <p:nvPr/>
        </p:nvSpPr>
        <p:spPr>
          <a:xfrm>
            <a:off x="463062" y="1508919"/>
            <a:ext cx="7461738" cy="830997"/>
          </a:xfrm>
          <a:prstGeom prst="rect">
            <a:avLst/>
          </a:prstGeom>
          <a:noFill/>
        </p:spPr>
        <p:txBody>
          <a:bodyPr wrap="square" rtlCol="0">
            <a:spAutoFit/>
          </a:bodyPr>
          <a:lstStyle/>
          <a:p>
            <a:r>
              <a:rPr lang="en-US" sz="2400" dirty="0"/>
              <a:t>- NTAA/EPA Air Policy Monthly Calls</a:t>
            </a:r>
          </a:p>
          <a:p>
            <a:r>
              <a:rPr lang="en-US" sz="2400" dirty="0"/>
              <a:t>- NTAA Mobile Sources Workgroup Monthly Calls</a:t>
            </a:r>
          </a:p>
        </p:txBody>
      </p:sp>
    </p:spTree>
    <p:extLst>
      <p:ext uri="{BB962C8B-B14F-4D97-AF65-F5344CB8AC3E}">
        <p14:creationId xmlns:p14="http://schemas.microsoft.com/office/powerpoint/2010/main" val="928507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AD576-CC97-4EFF-A870-815B77F657F2}"/>
              </a:ext>
            </a:extLst>
          </p:cNvPr>
          <p:cNvSpPr>
            <a:spLocks noGrp="1"/>
          </p:cNvSpPr>
          <p:nvPr>
            <p:ph type="title"/>
          </p:nvPr>
        </p:nvSpPr>
        <p:spPr/>
        <p:txBody>
          <a:bodyPr/>
          <a:lstStyle/>
          <a:p>
            <a:r>
              <a:rPr lang="en-US" dirty="0"/>
              <a:t>Diesel Emissions Reduction Act (DERA)</a:t>
            </a:r>
          </a:p>
        </p:txBody>
      </p:sp>
      <p:sp>
        <p:nvSpPr>
          <p:cNvPr id="3" name="Content Placeholder 2">
            <a:extLst>
              <a:ext uri="{FF2B5EF4-FFF2-40B4-BE49-F238E27FC236}">
                <a16:creationId xmlns:a16="http://schemas.microsoft.com/office/drawing/2014/main" id="{0252B0D4-0B0C-498E-BD0A-42EC770C32D2}"/>
              </a:ext>
            </a:extLst>
          </p:cNvPr>
          <p:cNvSpPr>
            <a:spLocks noGrp="1"/>
          </p:cNvSpPr>
          <p:nvPr>
            <p:ph idx="1"/>
          </p:nvPr>
        </p:nvSpPr>
        <p:spPr/>
        <p:txBody>
          <a:bodyPr vert="horz" lIns="68580" tIns="34290" rIns="68580" bIns="34290" rtlCol="0" anchor="t">
            <a:normAutofit/>
          </a:bodyPr>
          <a:lstStyle/>
          <a:p>
            <a:r>
              <a:rPr lang="en-US" dirty="0"/>
              <a:t>Mission: To reduce exposure to diesel exhaust from existing engines to address human health and environmental impacts of diesel</a:t>
            </a:r>
          </a:p>
          <a:p>
            <a:pPr lvl="1"/>
            <a:r>
              <a:rPr lang="en-US" dirty="0"/>
              <a:t>Human Health: Serious health conditions like asthma and respiratory illnesses can worsen existing heart and lung disease</a:t>
            </a:r>
          </a:p>
          <a:p>
            <a:pPr lvl="1"/>
            <a:r>
              <a:rPr lang="en-US" dirty="0"/>
              <a:t>The Environment: Ground-level ozone and particulate matter exposure</a:t>
            </a:r>
          </a:p>
          <a:p>
            <a:r>
              <a:rPr lang="en-US" dirty="0"/>
              <a:t>How the program works</a:t>
            </a:r>
          </a:p>
          <a:p>
            <a:pPr lvl="1"/>
            <a:r>
              <a:rPr lang="en-US" dirty="0"/>
              <a:t>National Grants</a:t>
            </a:r>
          </a:p>
          <a:p>
            <a:pPr lvl="1"/>
            <a:r>
              <a:rPr lang="en-US" dirty="0"/>
              <a:t>Tribal Grants</a:t>
            </a:r>
          </a:p>
          <a:p>
            <a:pPr lvl="1"/>
            <a:r>
              <a:rPr lang="en-US" dirty="0"/>
              <a:t>School Bus Rebates</a:t>
            </a:r>
          </a:p>
          <a:p>
            <a:pPr lvl="1"/>
            <a:r>
              <a:rPr lang="en-US" dirty="0"/>
              <a:t>State Allocations</a:t>
            </a:r>
          </a:p>
        </p:txBody>
      </p:sp>
      <p:sp>
        <p:nvSpPr>
          <p:cNvPr id="5" name="Slide Number Placeholder 2">
            <a:extLst>
              <a:ext uri="{FF2B5EF4-FFF2-40B4-BE49-F238E27FC236}">
                <a16:creationId xmlns:a16="http://schemas.microsoft.com/office/drawing/2014/main" id="{8D87F4E5-6148-4944-AD9B-477B4F960303}"/>
              </a:ext>
            </a:extLst>
          </p:cNvPr>
          <p:cNvSpPr>
            <a:spLocks noGrp="1"/>
          </p:cNvSpPr>
          <p:nvPr>
            <p:ph type="sldNum" sz="quarter" idx="15"/>
          </p:nvPr>
        </p:nvSpPr>
        <p:spPr>
          <a:xfrm>
            <a:off x="8129016" y="5734050"/>
            <a:ext cx="609600" cy="521208"/>
          </a:xfrm>
        </p:spPr>
        <p:txBody>
          <a:bodyPr/>
          <a:lstStyle/>
          <a:p>
            <a:fld id="{34D03674-5AA8-4A12-8C82-542D3C01BB15}" type="slidenum">
              <a:rPr lang="en-US" smtClean="0"/>
              <a:pPr/>
              <a:t>5</a:t>
            </a:fld>
            <a:endParaRPr lang="en-US" dirty="0"/>
          </a:p>
        </p:txBody>
      </p:sp>
    </p:spTree>
    <p:extLst>
      <p:ext uri="{BB962C8B-B14F-4D97-AF65-F5344CB8AC3E}">
        <p14:creationId xmlns:p14="http://schemas.microsoft.com/office/powerpoint/2010/main" val="219443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AD576-CC97-4EFF-A870-815B77F657F2}"/>
              </a:ext>
            </a:extLst>
          </p:cNvPr>
          <p:cNvSpPr>
            <a:spLocks noGrp="1"/>
          </p:cNvSpPr>
          <p:nvPr>
            <p:ph type="title"/>
          </p:nvPr>
        </p:nvSpPr>
        <p:spPr/>
        <p:txBody>
          <a:bodyPr/>
          <a:lstStyle/>
          <a:p>
            <a:r>
              <a:rPr lang="en-US" dirty="0"/>
              <a:t>Diesel Emissions Reduction Act (DERA) – Tribal Program</a:t>
            </a:r>
          </a:p>
        </p:txBody>
      </p:sp>
      <p:sp>
        <p:nvSpPr>
          <p:cNvPr id="3" name="Content Placeholder 2">
            <a:extLst>
              <a:ext uri="{FF2B5EF4-FFF2-40B4-BE49-F238E27FC236}">
                <a16:creationId xmlns:a16="http://schemas.microsoft.com/office/drawing/2014/main" id="{0252B0D4-0B0C-498E-BD0A-42EC770C32D2}"/>
              </a:ext>
            </a:extLst>
          </p:cNvPr>
          <p:cNvSpPr>
            <a:spLocks noGrp="1"/>
          </p:cNvSpPr>
          <p:nvPr>
            <p:ph idx="1"/>
          </p:nvPr>
        </p:nvSpPr>
        <p:spPr/>
        <p:txBody>
          <a:bodyPr>
            <a:normAutofit fontScale="77500" lnSpcReduction="20000"/>
          </a:bodyPr>
          <a:lstStyle/>
          <a:p>
            <a:r>
              <a:rPr lang="en-US" dirty="0"/>
              <a:t>Through the federal DERA statute, EPA funds projects that reduce diesel emissions from the 10 million existing older, higher polluting on-highway and nonroad engines through replacement, idling reduction, and retrofit technologies. </a:t>
            </a:r>
          </a:p>
          <a:p>
            <a:r>
              <a:rPr lang="en-US" dirty="0"/>
              <a:t>Between 2009 and 2019, the program funded 26 Tribal grants totaling $7.2 million.  </a:t>
            </a:r>
          </a:p>
          <a:p>
            <a:pPr lvl="2"/>
            <a:r>
              <a:rPr lang="en-US" dirty="0"/>
              <a:t>Tribes met the mandatory cost-share for those grants, contributing approximately $6.1 million.  </a:t>
            </a:r>
          </a:p>
          <a:p>
            <a:pPr lvl="2"/>
            <a:r>
              <a:rPr lang="en-US" dirty="0"/>
              <a:t>The grants have funded fishing vessel repowers, fishing dock </a:t>
            </a:r>
            <a:r>
              <a:rPr lang="en-US" dirty="0" err="1"/>
              <a:t>shorepower</a:t>
            </a:r>
            <a:r>
              <a:rPr lang="en-US" dirty="0"/>
              <a:t>, diesel generators, truck stop electrification (aka Electric Power Systems), nonroad farming equipment, mining equipment, repowers and retrofits of dump trucks, and school bus retrofits and replacements.  </a:t>
            </a:r>
          </a:p>
          <a:p>
            <a:pPr lvl="2"/>
            <a:r>
              <a:rPr lang="en-US" dirty="0"/>
              <a:t>19 individual Tribes or Alaska Native Villages applied and received DERA grants</a:t>
            </a:r>
          </a:p>
          <a:p>
            <a:pPr lvl="2"/>
            <a:r>
              <a:rPr lang="en-US" dirty="0"/>
              <a:t>EPA funded 26 of 31 total Tribal applications between 2009 and 2019  </a:t>
            </a:r>
          </a:p>
          <a:p>
            <a:r>
              <a:rPr lang="en-US" dirty="0"/>
              <a:t>Office of Air and Radiation (OAR) for more information about the DERA program through the Office of Air and Transportation Quality (OTAQ) at: </a:t>
            </a:r>
          </a:p>
          <a:p>
            <a:pPr lvl="1"/>
            <a:r>
              <a:rPr lang="en-US" dirty="0"/>
              <a:t>Clean Diesel Helpline: 877-623-2322 or </a:t>
            </a:r>
            <a:r>
              <a:rPr lang="en-US" dirty="0">
                <a:hlinkClick r:id="rId3"/>
              </a:rPr>
              <a:t>cleandiesel@epa.gov</a:t>
            </a:r>
            <a:r>
              <a:rPr lang="en-US" dirty="0"/>
              <a:t> </a:t>
            </a:r>
          </a:p>
        </p:txBody>
      </p:sp>
      <p:sp>
        <p:nvSpPr>
          <p:cNvPr id="5" name="Slide Number Placeholder 2">
            <a:extLst>
              <a:ext uri="{FF2B5EF4-FFF2-40B4-BE49-F238E27FC236}">
                <a16:creationId xmlns:a16="http://schemas.microsoft.com/office/drawing/2014/main" id="{D67CB429-0C48-4ECC-A6BD-94A585517B1E}"/>
              </a:ext>
            </a:extLst>
          </p:cNvPr>
          <p:cNvSpPr>
            <a:spLocks noGrp="1"/>
          </p:cNvSpPr>
          <p:nvPr>
            <p:ph type="sldNum" sz="quarter" idx="15"/>
          </p:nvPr>
        </p:nvSpPr>
        <p:spPr/>
        <p:txBody>
          <a:bodyPr/>
          <a:lstStyle/>
          <a:p>
            <a:fld id="{34D03674-5AA8-4A12-8C82-542D3C01BB15}" type="slidenum">
              <a:rPr lang="en-US" smtClean="0"/>
              <a:pPr/>
              <a:t>6</a:t>
            </a:fld>
            <a:endParaRPr lang="en-US" dirty="0"/>
          </a:p>
        </p:txBody>
      </p:sp>
    </p:spTree>
    <p:extLst>
      <p:ext uri="{BB962C8B-B14F-4D97-AF65-F5344CB8AC3E}">
        <p14:creationId xmlns:p14="http://schemas.microsoft.com/office/powerpoint/2010/main" val="1304592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BB3CC-22FC-45A0-9E87-9F95069C4002}"/>
              </a:ext>
            </a:extLst>
          </p:cNvPr>
          <p:cNvSpPr>
            <a:spLocks noGrp="1"/>
          </p:cNvSpPr>
          <p:nvPr>
            <p:ph type="title"/>
          </p:nvPr>
        </p:nvSpPr>
        <p:spPr/>
        <p:txBody>
          <a:bodyPr/>
          <a:lstStyle/>
          <a:p>
            <a:r>
              <a:rPr lang="en-US" dirty="0"/>
              <a:t>Diesel Emissions Reduction Act (DERA) - Tribal Program Eligibility</a:t>
            </a:r>
          </a:p>
        </p:txBody>
      </p:sp>
      <p:sp>
        <p:nvSpPr>
          <p:cNvPr id="7" name="Content Placeholder 6">
            <a:extLst>
              <a:ext uri="{FF2B5EF4-FFF2-40B4-BE49-F238E27FC236}">
                <a16:creationId xmlns:a16="http://schemas.microsoft.com/office/drawing/2014/main" id="{6EDD161F-FEC4-459C-AD0F-1B9629F39DE1}"/>
              </a:ext>
            </a:extLst>
          </p:cNvPr>
          <p:cNvSpPr>
            <a:spLocks noGrp="1"/>
          </p:cNvSpPr>
          <p:nvPr>
            <p:ph idx="1"/>
          </p:nvPr>
        </p:nvSpPr>
        <p:spPr/>
        <p:txBody>
          <a:bodyPr>
            <a:normAutofit fontScale="70000" lnSpcReduction="20000"/>
          </a:bodyPr>
          <a:lstStyle/>
          <a:p>
            <a:r>
              <a:rPr lang="en-US" dirty="0"/>
              <a:t>A tribal agency or intertribal consortium with jurisdiction over transportation or air quality are eligible to apply.</a:t>
            </a:r>
          </a:p>
          <a:p>
            <a:r>
              <a:rPr lang="en-US" dirty="0"/>
              <a:t>Tribal agencies are defined as Federally recognized Indian tribal governments, which are any Indian tribe, band, nation, or other organized group or community (including Native villages) certified by the Secretary of the Interior as eligible for the special programs and services provided through the Bureau of Indian Affairs as well as any organization or intertribal consortium that represents Federally recognized tribes.</a:t>
            </a:r>
          </a:p>
          <a:p>
            <a:r>
              <a:rPr lang="en-US" dirty="0"/>
              <a:t>“Intertribal consortium” is defined as a partnership between two or more tribes that is authorized by the governing bodies of those tribes to apply for and receive assistance under this program. Intertribal consortia are eligible to receive assistance under this program only if the consortium demonstrates that all members of the consortium meet the eligibility requirements for the program and authorize the consortium to apply for and receive assistance by submitting to EPA documentation of (1) the existence of the partnership between Indian tribal governments, and (2) authorization of the consortium by all its members to apply for and receive the assistance.</a:t>
            </a:r>
          </a:p>
          <a:p>
            <a:endParaRPr lang="en-US" dirty="0"/>
          </a:p>
        </p:txBody>
      </p:sp>
      <p:sp>
        <p:nvSpPr>
          <p:cNvPr id="5" name="Slide Number Placeholder 2">
            <a:extLst>
              <a:ext uri="{FF2B5EF4-FFF2-40B4-BE49-F238E27FC236}">
                <a16:creationId xmlns:a16="http://schemas.microsoft.com/office/drawing/2014/main" id="{BE4953C1-2960-4C4F-80D1-3F9BC0DD3D79}"/>
              </a:ext>
            </a:extLst>
          </p:cNvPr>
          <p:cNvSpPr>
            <a:spLocks noGrp="1"/>
          </p:cNvSpPr>
          <p:nvPr>
            <p:ph type="sldNum" sz="quarter" idx="15"/>
          </p:nvPr>
        </p:nvSpPr>
        <p:spPr/>
        <p:txBody>
          <a:bodyPr/>
          <a:lstStyle/>
          <a:p>
            <a:fld id="{34D03674-5AA8-4A12-8C82-542D3C01BB15}" type="slidenum">
              <a:rPr lang="en-US" smtClean="0"/>
              <a:pPr/>
              <a:t>7</a:t>
            </a:fld>
            <a:endParaRPr lang="en-US" dirty="0"/>
          </a:p>
        </p:txBody>
      </p:sp>
    </p:spTree>
    <p:extLst>
      <p:ext uri="{BB962C8B-B14F-4D97-AF65-F5344CB8AC3E}">
        <p14:creationId xmlns:p14="http://schemas.microsoft.com/office/powerpoint/2010/main" val="479919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AD576-CC97-4EFF-A870-815B77F657F2}"/>
              </a:ext>
            </a:extLst>
          </p:cNvPr>
          <p:cNvSpPr>
            <a:spLocks noGrp="1"/>
          </p:cNvSpPr>
          <p:nvPr>
            <p:ph type="title"/>
          </p:nvPr>
        </p:nvSpPr>
        <p:spPr/>
        <p:txBody>
          <a:bodyPr/>
          <a:lstStyle/>
          <a:p>
            <a:r>
              <a:rPr lang="en-US" dirty="0"/>
              <a:t>Tribal Component of VW Settlement</a:t>
            </a:r>
          </a:p>
        </p:txBody>
      </p:sp>
      <p:sp>
        <p:nvSpPr>
          <p:cNvPr id="3" name="Content Placeholder 2">
            <a:extLst>
              <a:ext uri="{FF2B5EF4-FFF2-40B4-BE49-F238E27FC236}">
                <a16:creationId xmlns:a16="http://schemas.microsoft.com/office/drawing/2014/main" id="{0252B0D4-0B0C-498E-BD0A-42EC770C32D2}"/>
              </a:ext>
            </a:extLst>
          </p:cNvPr>
          <p:cNvSpPr>
            <a:spLocks noGrp="1"/>
          </p:cNvSpPr>
          <p:nvPr>
            <p:ph sz="quarter" idx="1"/>
          </p:nvPr>
        </p:nvSpPr>
        <p:spPr/>
        <p:txBody>
          <a:bodyPr>
            <a:normAutofit fontScale="92500" lnSpcReduction="10000"/>
          </a:bodyPr>
          <a:lstStyle/>
          <a:p>
            <a:pPr lvl="0"/>
            <a:r>
              <a:rPr lang="en-US" sz="1800" dirty="0"/>
              <a:t>Federally recognized tribes and Alaska Native Villages may become beneficiaries to the VW Environmental Mitigation Trust.</a:t>
            </a:r>
          </a:p>
          <a:p>
            <a:r>
              <a:rPr lang="en-US" sz="1800" dirty="0"/>
              <a:t>Tribes have a $55M allocation to share through year 2023.</a:t>
            </a:r>
          </a:p>
          <a:p>
            <a:pPr lvl="0"/>
            <a:r>
              <a:rPr lang="en-US" sz="1800" dirty="0"/>
              <a:t>Tribes may certify as beneficiaries each funding round and will be provided an allocation of trust funds for that particular round. There will be four funding rounds, with a possible fifth if funding remains.  </a:t>
            </a:r>
          </a:p>
          <a:p>
            <a:pPr lvl="0"/>
            <a:r>
              <a:rPr lang="en-US" sz="1800" dirty="0"/>
              <a:t>Tribes may choose among 10 Eligible Mitigation Actions under the Tribal Trust Agreement to include using trust funds as voluntary matching funds for DERA grants.  </a:t>
            </a:r>
          </a:p>
          <a:p>
            <a:pPr lvl="0"/>
            <a:r>
              <a:rPr lang="en-US" sz="1800" dirty="0"/>
              <a:t>The DERA Tribal RFA coincides with the trust funding allocation each funding round to give beneficiaries a chance to use the DERA Option.</a:t>
            </a:r>
          </a:p>
          <a:p>
            <a:pPr lvl="1"/>
            <a:r>
              <a:rPr lang="en-US" sz="1600" dirty="0"/>
              <a:t>EPA advises tribal DERA applicants intending to use DERA Option to list a conservative estimate for expected VW trust funds in their DERA application.  If allocated more than expected, those funds can be added as additional voluntary matching funds to the DERA award.</a:t>
            </a:r>
          </a:p>
          <a:p>
            <a:r>
              <a:rPr lang="en-US" sz="1800" dirty="0"/>
              <a:t>VW beneficiaries using the DERA Option should attach their DERA selection letter to their EMA certification due to the trustee.</a:t>
            </a:r>
          </a:p>
        </p:txBody>
      </p:sp>
      <p:sp>
        <p:nvSpPr>
          <p:cNvPr id="4" name="Slide Number Placeholder 2">
            <a:extLst>
              <a:ext uri="{FF2B5EF4-FFF2-40B4-BE49-F238E27FC236}">
                <a16:creationId xmlns:a16="http://schemas.microsoft.com/office/drawing/2014/main" id="{440F22B8-72AA-4061-9A35-3E60C8D0C0C3}"/>
              </a:ext>
            </a:extLst>
          </p:cNvPr>
          <p:cNvSpPr>
            <a:spLocks noGrp="1"/>
          </p:cNvSpPr>
          <p:nvPr>
            <p:ph type="sldNum" sz="quarter" idx="15"/>
          </p:nvPr>
        </p:nvSpPr>
        <p:spPr/>
        <p:txBody>
          <a:bodyPr/>
          <a:lstStyle/>
          <a:p>
            <a:fld id="{34D03674-5AA8-4A12-8C82-542D3C01BB15}" type="slidenum">
              <a:rPr lang="en-US" smtClean="0"/>
              <a:pPr/>
              <a:t>8</a:t>
            </a:fld>
            <a:endParaRPr lang="en-US" dirty="0"/>
          </a:p>
        </p:txBody>
      </p:sp>
    </p:spTree>
    <p:extLst>
      <p:ext uri="{BB962C8B-B14F-4D97-AF65-F5344CB8AC3E}">
        <p14:creationId xmlns:p14="http://schemas.microsoft.com/office/powerpoint/2010/main" val="2061156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BB9F602-20B2-4E19-8296-2728180211E3}"/>
              </a:ext>
            </a:extLst>
          </p:cNvPr>
          <p:cNvSpPr>
            <a:spLocks noGrp="1"/>
          </p:cNvSpPr>
          <p:nvPr>
            <p:ph type="title"/>
          </p:nvPr>
        </p:nvSpPr>
        <p:spPr/>
        <p:txBody>
          <a:bodyPr/>
          <a:lstStyle/>
          <a:p>
            <a:r>
              <a:rPr lang="en-US" dirty="0"/>
              <a:t>Additional Tribal Involvement with OTAQ Programs</a:t>
            </a:r>
          </a:p>
        </p:txBody>
      </p:sp>
      <p:sp>
        <p:nvSpPr>
          <p:cNvPr id="7" name="Content Placeholder 6">
            <a:extLst>
              <a:ext uri="{FF2B5EF4-FFF2-40B4-BE49-F238E27FC236}">
                <a16:creationId xmlns:a16="http://schemas.microsoft.com/office/drawing/2014/main" id="{345D0EDA-0C31-40EA-8394-5FA32C05CC0E}"/>
              </a:ext>
            </a:extLst>
          </p:cNvPr>
          <p:cNvSpPr>
            <a:spLocks noGrp="1"/>
          </p:cNvSpPr>
          <p:nvPr>
            <p:ph sz="quarter" idx="1"/>
          </p:nvPr>
        </p:nvSpPr>
        <p:spPr/>
        <p:txBody>
          <a:bodyPr/>
          <a:lstStyle/>
          <a:p>
            <a:r>
              <a:rPr lang="en-US" altLang="en-US" dirty="0"/>
              <a:t>Ports Initiative</a:t>
            </a:r>
          </a:p>
          <a:p>
            <a:pPr lvl="1"/>
            <a:r>
              <a:rPr lang="en-US" altLang="en-US" sz="2000" dirty="0"/>
              <a:t>CAAAC/MSTRS Ports Workgroup</a:t>
            </a:r>
          </a:p>
          <a:p>
            <a:pPr lvl="2"/>
            <a:r>
              <a:rPr lang="en-US" altLang="en-US" sz="1600" dirty="0"/>
              <a:t>Provided EPA with Ports Initiative recommendations</a:t>
            </a:r>
          </a:p>
          <a:p>
            <a:pPr lvl="2"/>
            <a:r>
              <a:rPr lang="en-US" altLang="en-US" sz="1600" dirty="0"/>
              <a:t>Included a representative from the </a:t>
            </a:r>
            <a:r>
              <a:rPr lang="en-US" altLang="en-US" sz="1600" dirty="0" err="1"/>
              <a:t>Fon</a:t>
            </a:r>
            <a:r>
              <a:rPr lang="en-US" altLang="en-US" sz="1600" dirty="0"/>
              <a:t> du Lac tribe</a:t>
            </a:r>
          </a:p>
          <a:p>
            <a:pPr lvl="2"/>
            <a:r>
              <a:rPr lang="en-US" altLang="en-US" sz="1600" dirty="0"/>
              <a:t>Ensured tribal interests were included, primarily in the Community-Port Collaboration and Capacity Building recommendations</a:t>
            </a:r>
          </a:p>
          <a:p>
            <a:pPr lvl="1"/>
            <a:r>
              <a:rPr lang="en-US" altLang="en-US" sz="2000" dirty="0"/>
              <a:t>Ports Initiative community tools informed by recommendations</a:t>
            </a:r>
          </a:p>
          <a:p>
            <a:pPr lvl="2"/>
            <a:r>
              <a:rPr lang="en-US" altLang="en-US" sz="1600" dirty="0"/>
              <a:t>Include appropriate consideration of near port tribal communities</a:t>
            </a:r>
          </a:p>
          <a:p>
            <a:r>
              <a:rPr lang="en-US" altLang="en-US" sz="2200" dirty="0"/>
              <a:t>SmartWay Transportation Partnership</a:t>
            </a:r>
          </a:p>
          <a:p>
            <a:pPr lvl="1"/>
            <a:r>
              <a:rPr lang="en-US" sz="1700" dirty="0"/>
              <a:t>Several SmartWay trucking fleet partners identify as Native American-owned, including Rush Trucking and Tribe Transportation</a:t>
            </a:r>
          </a:p>
          <a:p>
            <a:endParaRPr lang="en-US" altLang="en-US" sz="2200" dirty="0"/>
          </a:p>
        </p:txBody>
      </p:sp>
      <p:sp>
        <p:nvSpPr>
          <p:cNvPr id="3" name="Slide Number Placeholder 2">
            <a:extLst>
              <a:ext uri="{FF2B5EF4-FFF2-40B4-BE49-F238E27FC236}">
                <a16:creationId xmlns:a16="http://schemas.microsoft.com/office/drawing/2014/main" id="{345EA4F0-8F35-42B1-97A0-A6F9F6FDE97B}"/>
              </a:ext>
            </a:extLst>
          </p:cNvPr>
          <p:cNvSpPr>
            <a:spLocks noGrp="1"/>
          </p:cNvSpPr>
          <p:nvPr>
            <p:ph type="sldNum" sz="quarter" idx="15"/>
          </p:nvPr>
        </p:nvSpPr>
        <p:spPr/>
        <p:txBody>
          <a:bodyPr/>
          <a:lstStyle/>
          <a:p>
            <a:fld id="{34D03674-5AA8-4A12-8C82-542D3C01BB15}" type="slidenum">
              <a:rPr lang="en-US" smtClean="0"/>
              <a:pPr/>
              <a:t>9</a:t>
            </a:fld>
            <a:endParaRPr lang="en-US" dirty="0"/>
          </a:p>
        </p:txBody>
      </p:sp>
    </p:spTree>
    <p:extLst>
      <p:ext uri="{BB962C8B-B14F-4D97-AF65-F5344CB8AC3E}">
        <p14:creationId xmlns:p14="http://schemas.microsoft.com/office/powerpoint/2010/main" val="1586757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ct:contentTypeSchema xmlns:ct="http://schemas.microsoft.com/office/2006/metadata/contentType" xmlns:ma="http://schemas.microsoft.com/office/2006/metadata/properties/metaAttributes" ct:_="" ma:_="" ma:contentTypeName="Document" ma:contentTypeID="0x010100100A13655AE55B4B8F5BDA13AF7BE557" ma:contentTypeVersion="15" ma:contentTypeDescription="Create a new document." ma:contentTypeScope="" ma:versionID="54f98ed57be8fda5a82b61c19fec06f2">
  <xsd:schema xmlns:xsd="http://www.w3.org/2001/XMLSchema" xmlns:xs="http://www.w3.org/2001/XMLSchema" xmlns:p="http://schemas.microsoft.com/office/2006/metadata/properties" xmlns:ns1="http://schemas.microsoft.com/sharepoint/v3" xmlns:ns3="4ffa91fb-a0ff-4ac5-b2db-65c790d184a4" xmlns:ns4="http://schemas.microsoft.com/sharepoint.v3" xmlns:ns5="http://schemas.microsoft.com/sharepoint/v3/fields" xmlns:ns6="24116e71-715d-4aa4-a7a5-2f3ec8fd733b" xmlns:ns7="3080c6b9-2217-44d8-8a24-0bdf10bff2be" targetNamespace="http://schemas.microsoft.com/office/2006/metadata/properties" ma:root="true" ma:fieldsID="406553ddfcc8f956e32503c08b1d59af" ns1:_="" ns3:_="" ns4:_="" ns5:_="" ns6:_="" ns7:_="">
    <xsd:import namespace="http://schemas.microsoft.com/sharepoint/v3"/>
    <xsd:import namespace="4ffa91fb-a0ff-4ac5-b2db-65c790d184a4"/>
    <xsd:import namespace="http://schemas.microsoft.com/sharepoint.v3"/>
    <xsd:import namespace="http://schemas.microsoft.com/sharepoint/v3/fields"/>
    <xsd:import namespace="24116e71-715d-4aa4-a7a5-2f3ec8fd733b"/>
    <xsd:import namespace="3080c6b9-2217-44d8-8a24-0bdf10bff2be"/>
    <xsd:element name="properties">
      <xsd:complexType>
        <xsd:sequence>
          <xsd:element name="documentManagement">
            <xsd:complexType>
              <xsd:all>
                <xsd:element ref="ns3:Document_x0020_Creation_x0020_Date" minOccurs="0"/>
                <xsd:element ref="ns3:Creator" minOccurs="0"/>
                <xsd:element ref="ns3:EPA_x0020_Office" minOccurs="0"/>
                <xsd:element ref="ns3:Record" minOccurs="0"/>
                <xsd:element ref="ns4:CategoryDescription" minOccurs="0"/>
                <xsd:element ref="ns3:Identifier" minOccurs="0"/>
                <xsd:element ref="ns3:EPA_x0020_Contributor" minOccurs="0"/>
                <xsd:element ref="ns3:External_x0020_Contributor" minOccurs="0"/>
                <xsd:element ref="ns5:_Coverage" minOccurs="0"/>
                <xsd:element ref="ns3:EPA_x0020_Related_x0020_Documents" minOccurs="0"/>
                <xsd:element ref="ns5:_Source" minOccurs="0"/>
                <xsd:element ref="ns3:Rights" minOccurs="0"/>
                <xsd:element ref="ns1:Language" minOccurs="0"/>
                <xsd:element ref="ns3:j747ac98061d40f0aa7bd47e1db5675d" minOccurs="0"/>
                <xsd:element ref="ns3:TaxKeywordTaxHTField" minOccurs="0"/>
                <xsd:element ref="ns3:TaxCatchAllLabel" minOccurs="0"/>
                <xsd:element ref="ns3:TaxCatchAll" minOccurs="0"/>
                <xsd:element ref="ns6:SharedWithUsers" minOccurs="0"/>
                <xsd:element ref="ns6:SharedWithDetails" minOccurs="0"/>
                <xsd:element ref="ns6:SharingHintHash" minOccurs="0"/>
                <xsd:element ref="ns7:MediaServiceMetadata" minOccurs="0"/>
                <xsd:element ref="ns7:MediaServiceFastMetadata" minOccurs="0"/>
                <xsd:element ref="ns7:MediaServiceDateTaken" minOccurs="0"/>
                <xsd:element ref="ns7:MediaServiceAutoTags" minOccurs="0"/>
                <xsd:element ref="ns7:MediaServiceLocation" minOccurs="0"/>
                <xsd:element ref="ns7:MediaServiceOCR" minOccurs="0"/>
                <xsd:element ref="ns6:Records_x0020_Status" minOccurs="0"/>
                <xsd:element ref="ns6:Records_x0020_Date" minOccurs="0"/>
                <xsd:element ref="ns7:MediaServiceGenerationTime" minOccurs="0"/>
                <xsd:element ref="ns7: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23" nillable="true" ma:displayName="Language" ma:default="English" ma:description="Select the document language from the drop down." ma:format="Dropdown" ma:internalName="Language" ma:readOnly="false">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element>
  </xsd:schema>
  <xsd:schema xmlns:xsd="http://www.w3.org/2001/XMLSchema" xmlns:xs="http://www.w3.org/2001/XMLSchema" xmlns:dms="http://schemas.microsoft.com/office/2006/documentManagement/types" xmlns:pc="http://schemas.microsoft.com/office/infopath/2007/PartnerControls" targetNamespace="4ffa91fb-a0ff-4ac5-b2db-65c790d184a4" elementFormDefault="qualified">
    <xsd:import namespace="http://schemas.microsoft.com/office/2006/documentManagement/types"/>
    <xsd:import namespace="http://schemas.microsoft.com/office/infopath/2007/PartnerControls"/>
    <xsd:element name="Document_x0020_Creation_x0020_Date" ma:index="8" nillable="true" ma:displayName="Document Date" ma:default="[today]" ma:description="Enter the date this document was last modified. The upload date has been entered by default." ma:format="DateOnly" ma:internalName="Document_x0020_Creation_x0020_Date" ma:readOnly="false">
      <xsd:simpleType>
        <xsd:restriction base="dms:DateTime"/>
      </xsd:simpleType>
    </xsd:element>
    <xsd:element name="Creator" ma:index="9" nillable="true" ma:displayName="Creator" ma:description="Enter the person primarily responsible for the document. The name of the person uploading the document has been entered by default." ma:list="UserInfo" ma:SharePointGroup="0" ma:internalName="Crea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PA_x0020_Office" ma:index="10" nillable="true" ma:displayName="EPA Office" ma:description="Enter the EPA organization primarily responsible for the document. The office of the person uploading the document has been entered by default." ma:internalName="EPA_x0020_Office">
      <xsd:simpleType>
        <xsd:restriction base="dms:Text">
          <xsd:maxLength value="255"/>
        </xsd:restriction>
      </xsd:simpleType>
    </xsd:element>
    <xsd:element name="Record" ma:index="11" nillable="true" ma:displayName="Record" ma:default="Shared" ma:description="For documents that provide evidence of EPA decisions and actions, select &quot;Shared&quot; (open access) or &quot;Private&quot; (restricted access)." ma:format="Dropdown" ma:internalName="Record">
      <xsd:simpleType>
        <xsd:restriction base="dms:Choice">
          <xsd:enumeration value="None"/>
          <xsd:enumeration value="Shared"/>
          <xsd:enumeration value="Private"/>
        </xsd:restriction>
      </xsd:simpleType>
    </xsd:element>
    <xsd:element name="Identifier" ma:index="15" nillable="true" ma:displayName="Identifier" ma:description="Enter all EPA identification numbers applicable to this document, one on each line." ma:internalName="Identifier" ma:readOnly="false">
      <xsd:simpleType>
        <xsd:restriction base="dms:Note">
          <xsd:maxLength value="255"/>
        </xsd:restriction>
      </xsd:simpleType>
    </xsd:element>
    <xsd:element name="EPA_x0020_Contributor" ma:index="17" nillable="true" ma:displayName="EPA Contributor" ma:description="Enter an EPA person who contributed to the creation of the document but is not the primary author." ma:list="UserInfo" ma:SharePointGroup="0" ma:internalName="EPA_x0020_Contribu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ternal_x0020_Contributor" ma:index="18" nillable="true" ma:displayName="External Contributor" ma:description="Enter a non-EPA person who contributed to the creation of the document but is not the primary author." ma:internalName="External_x0020_Contributor" ma:readOnly="false">
      <xsd:simpleType>
        <xsd:restriction base="dms:Note">
          <xsd:maxLength value="255"/>
        </xsd:restriction>
      </xsd:simpleType>
    </xsd:element>
    <xsd:element name="EPA_x0020_Related_x0020_Documents" ma:index="20" nillable="true" ma:displayName="Other Related Documents" ma:description="Enter any related document." ma:internalName="EPA_x0020_Related_x0020_Documents">
      <xsd:simpleType>
        <xsd:restriction base="dms:Note">
          <xsd:maxLength value="255"/>
        </xsd:restriction>
      </xsd:simpleType>
    </xsd:element>
    <xsd:element name="Rights" ma:index="22" nillable="true" ma:displayName="Rights" ma:description="Enter information about intellectual property rights held over the document (e.g. copyright, patent, trademark)." ma:internalName="Rights" ma:readOnly="false">
      <xsd:simpleType>
        <xsd:restriction base="dms:Note">
          <xsd:maxLength value="255"/>
        </xsd:restriction>
      </xsd:simpleType>
    </xsd:element>
    <xsd:element name="j747ac98061d40f0aa7bd47e1db5675d" ma:index="24" nillable="true" ma:taxonomy="true" ma:internalName="j747ac98061d40f0aa7bd47e1db5675d" ma:taxonomyFieldName="Document_x0020_Type" ma:displayName="Document Type" ma:readOnly="false" ma:default="" ma:fieldId="{3747ac98-061d-40f0-aa7b-d47e1db5675d}" ma:sspId="29f62856-1543-49d4-a736-4569d363f533" ma:termSetId="e06cd6a9-a175-4da0-81cb-8dba7aa394ab" ma:anchorId="00000000-0000-0000-0000-000000000000" ma:open="false" ma:isKeyword="false">
      <xsd:complexType>
        <xsd:sequence>
          <xsd:element ref="pc:Terms" minOccurs="0" maxOccurs="1"/>
        </xsd:sequence>
      </xsd:complexType>
    </xsd:element>
    <xsd:element name="TaxKeywordTaxHTField" ma:index="25" nillable="true" ma:taxonomy="true" ma:internalName="TaxKeywordTaxHTField" ma:taxonomyFieldName="TaxKeyword" ma:displayName="Enterprise Keywords" ma:readOnly="false" ma:fieldId="{23f27201-bee3-471e-b2e7-b64fd8b7ca38}" ma:taxonomyMulti="true" ma:sspId="29f62856-1543-49d4-a736-4569d363f533" ma:termSetId="00000000-0000-0000-0000-000000000000" ma:anchorId="00000000-0000-0000-0000-000000000000" ma:open="true" ma:isKeyword="true">
      <xsd:complexType>
        <xsd:sequence>
          <xsd:element ref="pc:Terms" minOccurs="0" maxOccurs="1"/>
        </xsd:sequence>
      </xsd:complexType>
    </xsd:element>
    <xsd:element name="TaxCatchAllLabel" ma:index="26" nillable="true" ma:displayName="Taxonomy Catch All Column1" ma:hidden="true" ma:list="{9110047e-187e-446b-a559-b6d06cd7b043}" ma:internalName="TaxCatchAllLabel" ma:readOnly="true" ma:showField="CatchAllDataLabel" ma:web="24116e71-715d-4aa4-a7a5-2f3ec8fd733b">
      <xsd:complexType>
        <xsd:complexContent>
          <xsd:extension base="dms:MultiChoiceLookup">
            <xsd:sequence>
              <xsd:element name="Value" type="dms:Lookup" maxOccurs="unbounded" minOccurs="0" nillable="true"/>
            </xsd:sequence>
          </xsd:extension>
        </xsd:complexContent>
      </xsd:complexType>
    </xsd:element>
    <xsd:element name="TaxCatchAll" ma:index="27" nillable="true" ma:displayName="Taxonomy Catch All Column" ma:hidden="true" ma:list="{9110047e-187e-446b-a559-b6d06cd7b043}" ma:internalName="TaxCatchAll" ma:showField="CatchAllData" ma:web="24116e71-715d-4aa4-a7a5-2f3ec8fd733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12" nillable="true" ma:displayName="Description" ma:description="Enter a brief description." ma:internalName="CategoryDescription"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verage" ma:index="19" nillable="true" ma:displayName="Coverage" ma:description="Enter the geographic location, jurisdiction, or time period for which the document is relevant." ma:internalName="_Coverage" ma:readOnly="false">
      <xsd:simpleType>
        <xsd:restriction base="dms:Text">
          <xsd:maxLength value="255"/>
        </xsd:restriction>
      </xsd:simpleType>
    </xsd:element>
    <xsd:element name="_Source" ma:index="21" nillable="true" ma:displayName="Source" ma:description="Enter a source from which the document is derived." ma:internalName="_Source"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4116e71-715d-4aa4-a7a5-2f3ec8fd733b" elementFormDefault="qualified">
    <xsd:import namespace="http://schemas.microsoft.com/office/2006/documentManagement/types"/>
    <xsd:import namespace="http://schemas.microsoft.com/office/infopath/2007/PartnerControls"/>
    <xsd:element name="SharedWithUsers" ma:index="2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9" nillable="true" ma:displayName="Shared With Details" ma:description="" ma:internalName="SharedWithDetails" ma:readOnly="true">
      <xsd:simpleType>
        <xsd:restriction base="dms:Note">
          <xsd:maxLength value="255"/>
        </xsd:restriction>
      </xsd:simpleType>
    </xsd:element>
    <xsd:element name="SharingHintHash" ma:index="30" nillable="true" ma:displayName="Sharing Hint Hash" ma:description="" ma:hidden="true" ma:internalName="SharingHintHash" ma:readOnly="true">
      <xsd:simpleType>
        <xsd:restriction base="dms:Text"/>
      </xsd:simpleType>
    </xsd:element>
    <xsd:element name="Records_x0020_Status" ma:index="37" nillable="true" ma:displayName="Records Status" ma:default="Pending" ma:internalName="Records_x0020_Status">
      <xsd:simpleType>
        <xsd:restriction base="dms:Text"/>
      </xsd:simpleType>
    </xsd:element>
    <xsd:element name="Records_x0020_Date" ma:index="38" nillable="true" ma:displayName="Records Date" ma:hidden="true" ma:internalName="Records_x0020_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3080c6b9-2217-44d8-8a24-0bdf10bff2be" elementFormDefault="qualified">
    <xsd:import namespace="http://schemas.microsoft.com/office/2006/documentManagement/types"/>
    <xsd:import namespace="http://schemas.microsoft.com/office/infopath/2007/PartnerControls"/>
    <xsd:element name="MediaServiceMetadata" ma:index="31" nillable="true" ma:displayName="MediaServiceMetadata" ma:description="" ma:hidden="true" ma:internalName="MediaServiceMetadata" ma:readOnly="true">
      <xsd:simpleType>
        <xsd:restriction base="dms:Note"/>
      </xsd:simpleType>
    </xsd:element>
    <xsd:element name="MediaServiceFastMetadata" ma:index="32" nillable="true" ma:displayName="MediaServiceFastMetadata" ma:description="" ma:hidden="true" ma:internalName="MediaServiceFastMetadata" ma:readOnly="true">
      <xsd:simpleType>
        <xsd:restriction base="dms:Note"/>
      </xsd:simpleType>
    </xsd:element>
    <xsd:element name="MediaServiceDateTaken" ma:index="33" nillable="true" ma:displayName="MediaServiceDateTaken" ma:description="" ma:hidden="true" ma:internalName="MediaServiceDateTaken" ma:readOnly="true">
      <xsd:simpleType>
        <xsd:restriction base="dms:Text"/>
      </xsd:simpleType>
    </xsd:element>
    <xsd:element name="MediaServiceAutoTags" ma:index="34" nillable="true" ma:displayName="MediaServiceAutoTags" ma:description="" ma:internalName="MediaServiceAutoTags" ma:readOnly="true">
      <xsd:simpleType>
        <xsd:restriction base="dms:Text"/>
      </xsd:simpleType>
    </xsd:element>
    <xsd:element name="MediaServiceLocation" ma:index="35" nillable="true" ma:displayName="MediaServiceLocation" ma:internalName="MediaServiceLocation" ma:readOnly="true">
      <xsd:simpleType>
        <xsd:restriction base="dms:Text"/>
      </xsd:simpleType>
    </xsd:element>
    <xsd:element name="MediaServiceOCR" ma:index="36" nillable="true" ma:displayName="MediaServiceOCR" ma:internalName="MediaServiceOCR" ma:readOnly="true">
      <xsd:simpleType>
        <xsd:restriction base="dms:Note">
          <xsd:maxLength value="255"/>
        </xsd:restriction>
      </xsd:simpleType>
    </xsd:element>
    <xsd:element name="MediaServiceGenerationTime" ma:index="39" nillable="true" ma:displayName="MediaServiceGenerationTime" ma:hidden="true" ma:internalName="MediaServiceGenerationTime" ma:readOnly="true">
      <xsd:simpleType>
        <xsd:restriction base="dms:Text"/>
      </xsd:simpleType>
    </xsd:element>
    <xsd:element name="MediaServiceEventHashCode" ma:index="40"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29f62856-1543-49d4-a736-4569d363f533" ContentTypeId="0x0101" PreviousValue="false"/>
</file>

<file path=customXml/item5.xml><?xml version="1.0" encoding="utf-8"?>
<?mso-contentType ?>
<FormTemplates xmlns="http://schemas.microsoft.com/sharepoint/v3/contenttype/forms">
  <Display>DocumentLibraryForm</Display>
  <Edit>DocumentLibraryForm</Edit>
  <New>DocumentLibraryForm</New>
</FormTemplates>
</file>

<file path=customXml/item6.xml><?xml version="1.0" encoding="utf-8"?>
<p:properties xmlns:p="http://schemas.microsoft.com/office/2006/metadata/properties" xmlns:xsi="http://www.w3.org/2001/XMLSchema-instance" xmlns:pc="http://schemas.microsoft.com/office/infopath/2007/PartnerControls">
  <documentManagement>
    <_Source xmlns="http://schemas.microsoft.com/sharepoint/v3/fields" xsi:nil="true"/>
    <Language xmlns="http://schemas.microsoft.com/sharepoint/v3">English</Language>
    <j747ac98061d40f0aa7bd47e1db5675d xmlns="4ffa91fb-a0ff-4ac5-b2db-65c790d184a4">
      <Terms xmlns="http://schemas.microsoft.com/office/infopath/2007/PartnerControls"/>
    </j747ac98061d40f0aa7bd47e1db5675d>
    <Records_x0020_Date xmlns="24116e71-715d-4aa4-a7a5-2f3ec8fd733b" xsi:nil="true"/>
    <External_x0020_Contributor xmlns="4ffa91fb-a0ff-4ac5-b2db-65c790d184a4" xsi:nil="true"/>
    <TaxKeywordTaxHTField xmlns="4ffa91fb-a0ff-4ac5-b2db-65c790d184a4">
      <Terms xmlns="http://schemas.microsoft.com/office/infopath/2007/PartnerControls"/>
    </TaxKeywordTaxHTField>
    <Record xmlns="4ffa91fb-a0ff-4ac5-b2db-65c790d184a4">Shared</Record>
    <Rights xmlns="4ffa91fb-a0ff-4ac5-b2db-65c790d184a4" xsi:nil="true"/>
    <Document_x0020_Creation_x0020_Date xmlns="4ffa91fb-a0ff-4ac5-b2db-65c790d184a4">2019-08-30T15:27:31+00:00</Document_x0020_Creation_x0020_Date>
    <EPA_x0020_Office xmlns="4ffa91fb-a0ff-4ac5-b2db-65c790d184a4" xsi:nil="true"/>
    <CategoryDescription xmlns="http://schemas.microsoft.com/sharepoint.v3" xsi:nil="true"/>
    <Identifier xmlns="4ffa91fb-a0ff-4ac5-b2db-65c790d184a4" xsi:nil="true"/>
    <_Coverage xmlns="http://schemas.microsoft.com/sharepoint/v3/fields" xsi:nil="true"/>
    <Creator xmlns="4ffa91fb-a0ff-4ac5-b2db-65c790d184a4">
      <UserInfo>
        <DisplayName/>
        <AccountId xsi:nil="true"/>
        <AccountType/>
      </UserInfo>
    </Creator>
    <EPA_x0020_Related_x0020_Documents xmlns="4ffa91fb-a0ff-4ac5-b2db-65c790d184a4" xsi:nil="true"/>
    <EPA_x0020_Contributor xmlns="4ffa91fb-a0ff-4ac5-b2db-65c790d184a4">
      <UserInfo>
        <DisplayName/>
        <AccountId xsi:nil="true"/>
        <AccountType/>
      </UserInfo>
    </EPA_x0020_Contributor>
    <TaxCatchAll xmlns="4ffa91fb-a0ff-4ac5-b2db-65c790d184a4"/>
    <Records_x0020_Status xmlns="24116e71-715d-4aa4-a7a5-2f3ec8fd733b">Pending</Records_x0020_Status>
  </documentManagement>
</p:properties>
</file>

<file path=customXml/itemProps1.xml><?xml version="1.0" encoding="utf-8"?>
<ds:datastoreItem xmlns:ds="http://schemas.openxmlformats.org/officeDocument/2006/customXml" ds:itemID="{9C187C67-3DF2-466E-A446-C6F068EC0B52}">
  <ds:schemaRefs>
    <ds:schemaRef ds:uri="ESRI.ArcGIS.Mapping.OfficeIntegration.PowerPointInfo"/>
  </ds:schemaRefs>
</ds:datastoreItem>
</file>

<file path=customXml/itemProps2.xml><?xml version="1.0" encoding="utf-8"?>
<ds:datastoreItem xmlns:ds="http://schemas.openxmlformats.org/officeDocument/2006/customXml" ds:itemID="{E589249D-9899-458D-A672-26C035812862}">
  <ds:schemaRefs>
    <ds:schemaRef ds:uri="ESRI.ArcGIS.Mapping.OfficeIntegration.PowerPointInfo"/>
  </ds:schemaRefs>
</ds:datastoreItem>
</file>

<file path=customXml/itemProps3.xml><?xml version="1.0" encoding="utf-8"?>
<ds:datastoreItem xmlns:ds="http://schemas.openxmlformats.org/officeDocument/2006/customXml" ds:itemID="{CE3E1BEA-05E7-4C7D-8418-A1BA77C476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fa91fb-a0ff-4ac5-b2db-65c790d184a4"/>
    <ds:schemaRef ds:uri="http://schemas.microsoft.com/sharepoint.v3"/>
    <ds:schemaRef ds:uri="http://schemas.microsoft.com/sharepoint/v3/fields"/>
    <ds:schemaRef ds:uri="24116e71-715d-4aa4-a7a5-2f3ec8fd733b"/>
    <ds:schemaRef ds:uri="3080c6b9-2217-44d8-8a24-0bdf10bff2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F6DB0D78-2B2C-412A-8C1B-64D61CAA4E62}">
  <ds:schemaRefs>
    <ds:schemaRef ds:uri="Microsoft.SharePoint.Taxonomy.ContentTypeSync"/>
  </ds:schemaRefs>
</ds:datastoreItem>
</file>

<file path=customXml/itemProps5.xml><?xml version="1.0" encoding="utf-8"?>
<ds:datastoreItem xmlns:ds="http://schemas.openxmlformats.org/officeDocument/2006/customXml" ds:itemID="{D1C29C76-9765-4658-ABB6-49B02A0A2A9F}">
  <ds:schemaRefs>
    <ds:schemaRef ds:uri="http://schemas.microsoft.com/sharepoint/v3/contenttype/forms"/>
  </ds:schemaRefs>
</ds:datastoreItem>
</file>

<file path=customXml/itemProps6.xml><?xml version="1.0" encoding="utf-8"?>
<ds:datastoreItem xmlns:ds="http://schemas.openxmlformats.org/officeDocument/2006/customXml" ds:itemID="{3ECDD63B-3757-4723-9111-BE78ACA96685}">
  <ds:schemaRefs>
    <ds:schemaRef ds:uri="http://purl.org/dc/dcmitype/"/>
    <ds:schemaRef ds:uri="3080c6b9-2217-44d8-8a24-0bdf10bff2be"/>
    <ds:schemaRef ds:uri="http://purl.org/dc/elements/1.1/"/>
    <ds:schemaRef ds:uri="4ffa91fb-a0ff-4ac5-b2db-65c790d184a4"/>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 ds:uri="http://schemas.microsoft.com/office/2006/documentManagement/types"/>
    <ds:schemaRef ds:uri="http://schemas.microsoft.com/sharepoint/v3/fields"/>
    <ds:schemaRef ds:uri="24116e71-715d-4aa4-a7a5-2f3ec8fd733b"/>
    <ds:schemaRef ds:uri="http://schemas.microsoft.com/sharepoint.v3"/>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Oriel</Template>
  <TotalTime>2894</TotalTime>
  <Words>1278</Words>
  <Application>Microsoft Office PowerPoint</Application>
  <PresentationFormat>On-screen Show (4:3)</PresentationFormat>
  <Paragraphs>114</Paragraphs>
  <Slides>9</Slides>
  <Notes>9</Notes>
  <HiddenSlides>2</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Century Schoolbook</vt:lpstr>
      <vt:lpstr>Wingdings</vt:lpstr>
      <vt:lpstr>Wingdings 2</vt:lpstr>
      <vt:lpstr>Oriel</vt:lpstr>
      <vt:lpstr>OTAQ Tribal Overview SEPTEMBER 25, 2019 </vt:lpstr>
      <vt:lpstr>Office of Transportation and Air Quality</vt:lpstr>
      <vt:lpstr>OTAQ Important Contacts</vt:lpstr>
      <vt:lpstr>Mobile Source Topics of Interest</vt:lpstr>
      <vt:lpstr>Diesel Emissions Reduction Act (DERA)</vt:lpstr>
      <vt:lpstr>Diesel Emissions Reduction Act (DERA) – Tribal Program</vt:lpstr>
      <vt:lpstr>Diesel Emissions Reduction Act (DERA) - Tribal Program Eligibility</vt:lpstr>
      <vt:lpstr>Tribal Component of VW Settlement</vt:lpstr>
      <vt:lpstr>Additional Tribal Involvement with OTAQ Programs</vt:lpstr>
    </vt:vector>
  </TitlesOfParts>
  <Company>US-EPA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Briefing for Inspector General</dc:title>
  <dc:creator>KKAUFMAN</dc:creator>
  <cp:lastModifiedBy>Valiere, Lucita</cp:lastModifiedBy>
  <cp:revision>226</cp:revision>
  <cp:lastPrinted>2019-09-17T19:07:37Z</cp:lastPrinted>
  <dcterms:created xsi:type="dcterms:W3CDTF">2012-08-31T14:34:25Z</dcterms:created>
  <dcterms:modified xsi:type="dcterms:W3CDTF">2019-09-17T19:08:45Z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0x010100100A13655AE55B4B8F5BDA13AF7BE557</vt:lpwstr>
  </property>
</Properties>
</file>