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3"/>
  </p:sldMasterIdLst>
  <p:notesMasterIdLst>
    <p:notesMasterId r:id="rId27"/>
  </p:notesMasterIdLst>
  <p:handoutMasterIdLst>
    <p:handoutMasterId r:id="rId28"/>
  </p:handoutMasterIdLst>
  <p:sldIdLst>
    <p:sldId id="274" r:id="rId4"/>
    <p:sldId id="257" r:id="rId5"/>
    <p:sldId id="347" r:id="rId6"/>
    <p:sldId id="344" r:id="rId7"/>
    <p:sldId id="330" r:id="rId8"/>
    <p:sldId id="346" r:id="rId9"/>
    <p:sldId id="353" r:id="rId10"/>
    <p:sldId id="349" r:id="rId11"/>
    <p:sldId id="354" r:id="rId12"/>
    <p:sldId id="350" r:id="rId13"/>
    <p:sldId id="356" r:id="rId14"/>
    <p:sldId id="351" r:id="rId15"/>
    <p:sldId id="355" r:id="rId16"/>
    <p:sldId id="352" r:id="rId17"/>
    <p:sldId id="340" r:id="rId18"/>
    <p:sldId id="371" r:id="rId19"/>
    <p:sldId id="372" r:id="rId20"/>
    <p:sldId id="375" r:id="rId21"/>
    <p:sldId id="373" r:id="rId22"/>
    <p:sldId id="376" r:id="rId23"/>
    <p:sldId id="378" r:id="rId24"/>
    <p:sldId id="377" r:id="rId25"/>
    <p:sldId id="374" r:id="rId26"/>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MCKELVE"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5666" autoAdjust="0"/>
  </p:normalViewPr>
  <p:slideViewPr>
    <p:cSldViewPr>
      <p:cViewPr varScale="1">
        <p:scale>
          <a:sx n="60" d="100"/>
          <a:sy n="60" d="100"/>
        </p:scale>
        <p:origin x="802" y="53"/>
      </p:cViewPr>
      <p:guideLst>
        <p:guide orient="horz" pos="2160"/>
        <p:guide pos="2880"/>
      </p:guideLst>
    </p:cSldViewPr>
  </p:slideViewPr>
  <p:outlineViewPr>
    <p:cViewPr>
      <p:scale>
        <a:sx n="33" d="100"/>
        <a:sy n="33" d="100"/>
      </p:scale>
      <p:origin x="53" y="16195"/>
    </p:cViewPr>
  </p:outlineViewPr>
  <p:notesTextViewPr>
    <p:cViewPr>
      <p:scale>
        <a:sx n="100" d="100"/>
        <a:sy n="100" d="100"/>
      </p:scale>
      <p:origin x="0" y="0"/>
    </p:cViewPr>
  </p:notesTextViewPr>
  <p:sorterViewPr>
    <p:cViewPr>
      <p:scale>
        <a:sx n="66" d="100"/>
        <a:sy n="66" d="100"/>
      </p:scale>
      <p:origin x="0" y="210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4627F1-21CF-4C5A-BF28-EE86F4D3F09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5245B105-E2FB-44C1-89DD-9EAA48F95E11}">
      <dgm:prSet phldrT="[Text]"/>
      <dgm:spPr/>
      <dgm:t>
        <a:bodyPr/>
        <a:lstStyle/>
        <a:p>
          <a:r>
            <a:rPr lang="en-US" dirty="0"/>
            <a:t>Clean Air Markets Division</a:t>
          </a:r>
        </a:p>
      </dgm:t>
    </dgm:pt>
    <dgm:pt modelId="{F5B0E648-47B6-4212-B757-2540194D0780}" type="parTrans" cxnId="{1A4B4F03-5159-4C48-B3DC-58D6E2818756}">
      <dgm:prSet/>
      <dgm:spPr/>
      <dgm:t>
        <a:bodyPr/>
        <a:lstStyle/>
        <a:p>
          <a:endParaRPr lang="en-US"/>
        </a:p>
      </dgm:t>
    </dgm:pt>
    <dgm:pt modelId="{9F884498-A97A-4EE3-953C-DE68485C8086}" type="sibTrans" cxnId="{1A4B4F03-5159-4C48-B3DC-58D6E2818756}">
      <dgm:prSet/>
      <dgm:spPr/>
      <dgm:t>
        <a:bodyPr/>
        <a:lstStyle/>
        <a:p>
          <a:endParaRPr lang="en-US"/>
        </a:p>
      </dgm:t>
    </dgm:pt>
    <dgm:pt modelId="{CFDE77F0-EADA-4739-AB61-F87FB9660D81}">
      <dgm:prSet phldrT="[Text]"/>
      <dgm:spPr/>
      <dgm:t>
        <a:bodyPr/>
        <a:lstStyle/>
        <a:p>
          <a:r>
            <a:rPr lang="en-US" dirty="0"/>
            <a:t>Climate Protection Partnerships Division</a:t>
          </a:r>
        </a:p>
      </dgm:t>
    </dgm:pt>
    <dgm:pt modelId="{4D2C187B-5045-4A1E-AD97-ACC963C2C17B}" type="parTrans" cxnId="{898A169B-A8F4-49A1-844D-9BEF2ACA7018}">
      <dgm:prSet/>
      <dgm:spPr/>
      <dgm:t>
        <a:bodyPr/>
        <a:lstStyle/>
        <a:p>
          <a:endParaRPr lang="en-US"/>
        </a:p>
      </dgm:t>
    </dgm:pt>
    <dgm:pt modelId="{315F8E82-A150-4128-9F20-22FE7C132B5C}" type="sibTrans" cxnId="{898A169B-A8F4-49A1-844D-9BEF2ACA7018}">
      <dgm:prSet/>
      <dgm:spPr/>
      <dgm:t>
        <a:bodyPr/>
        <a:lstStyle/>
        <a:p>
          <a:endParaRPr lang="en-US"/>
        </a:p>
      </dgm:t>
    </dgm:pt>
    <dgm:pt modelId="{F0D39316-3006-41C3-B803-4CE05156C964}">
      <dgm:prSet phldrT="[Text]"/>
      <dgm:spPr/>
      <dgm:t>
        <a:bodyPr/>
        <a:lstStyle/>
        <a:p>
          <a:r>
            <a:rPr lang="en-US" dirty="0"/>
            <a:t>Climate Change Division</a:t>
          </a:r>
        </a:p>
      </dgm:t>
    </dgm:pt>
    <dgm:pt modelId="{985746A0-7F99-4F05-BE96-C871895E3968}" type="parTrans" cxnId="{7FA98406-0303-4560-8C02-625FD2D02985}">
      <dgm:prSet/>
      <dgm:spPr/>
      <dgm:t>
        <a:bodyPr/>
        <a:lstStyle/>
        <a:p>
          <a:endParaRPr lang="en-US"/>
        </a:p>
      </dgm:t>
    </dgm:pt>
    <dgm:pt modelId="{0D6FFE77-D5D5-4F17-BE00-7876A6D92850}" type="sibTrans" cxnId="{7FA98406-0303-4560-8C02-625FD2D02985}">
      <dgm:prSet/>
      <dgm:spPr/>
      <dgm:t>
        <a:bodyPr/>
        <a:lstStyle/>
        <a:p>
          <a:endParaRPr lang="en-US"/>
        </a:p>
      </dgm:t>
    </dgm:pt>
    <dgm:pt modelId="{5053F9EE-886E-4D80-B74A-1434BE2DEC1F}">
      <dgm:prSet phldrT="[Text]"/>
      <dgm:spPr/>
      <dgm:t>
        <a:bodyPr/>
        <a:lstStyle/>
        <a:p>
          <a:r>
            <a:rPr lang="en-US" dirty="0"/>
            <a:t>Stratospheric Protection Division</a:t>
          </a:r>
        </a:p>
      </dgm:t>
    </dgm:pt>
    <dgm:pt modelId="{E780AE11-7A1B-49CA-858C-DF4D28E072DA}" type="parTrans" cxnId="{729BD048-B1E9-4893-97BA-CC558BC024E6}">
      <dgm:prSet/>
      <dgm:spPr/>
      <dgm:t>
        <a:bodyPr/>
        <a:lstStyle/>
        <a:p>
          <a:endParaRPr lang="en-US"/>
        </a:p>
      </dgm:t>
    </dgm:pt>
    <dgm:pt modelId="{F5A4F03C-BCCF-4E12-8F51-26C22E5E996E}" type="sibTrans" cxnId="{729BD048-B1E9-4893-97BA-CC558BC024E6}">
      <dgm:prSet/>
      <dgm:spPr/>
      <dgm:t>
        <a:bodyPr/>
        <a:lstStyle/>
        <a:p>
          <a:endParaRPr lang="en-US"/>
        </a:p>
      </dgm:t>
    </dgm:pt>
    <dgm:pt modelId="{449DE1F6-F954-4213-A24F-726B148254E4}" type="pres">
      <dgm:prSet presAssocID="{294627F1-21CF-4C5A-BF28-EE86F4D3F099}" presName="Name0" presStyleCnt="0">
        <dgm:presLayoutVars>
          <dgm:dir/>
          <dgm:resizeHandles val="exact"/>
        </dgm:presLayoutVars>
      </dgm:prSet>
      <dgm:spPr/>
    </dgm:pt>
    <dgm:pt modelId="{5D28F1BC-C496-41EB-880A-CAA7F5AA9043}" type="pres">
      <dgm:prSet presAssocID="{5245B105-E2FB-44C1-89DD-9EAA48F95E11}" presName="Name5" presStyleLbl="vennNode1" presStyleIdx="0" presStyleCnt="4">
        <dgm:presLayoutVars>
          <dgm:bulletEnabled val="1"/>
        </dgm:presLayoutVars>
      </dgm:prSet>
      <dgm:spPr/>
    </dgm:pt>
    <dgm:pt modelId="{542B11A6-A637-4954-BF64-BA77C1CF6B52}" type="pres">
      <dgm:prSet presAssocID="{9F884498-A97A-4EE3-953C-DE68485C8086}" presName="space" presStyleCnt="0"/>
      <dgm:spPr/>
    </dgm:pt>
    <dgm:pt modelId="{E7B95EA1-D166-4816-91AF-C5AE51D1B0EE}" type="pres">
      <dgm:prSet presAssocID="{CFDE77F0-EADA-4739-AB61-F87FB9660D81}" presName="Name5" presStyleLbl="vennNode1" presStyleIdx="1" presStyleCnt="4">
        <dgm:presLayoutVars>
          <dgm:bulletEnabled val="1"/>
        </dgm:presLayoutVars>
      </dgm:prSet>
      <dgm:spPr/>
    </dgm:pt>
    <dgm:pt modelId="{2BEDEEB5-0B5A-4ED7-8281-5A09C7DB2DDF}" type="pres">
      <dgm:prSet presAssocID="{315F8E82-A150-4128-9F20-22FE7C132B5C}" presName="space" presStyleCnt="0"/>
      <dgm:spPr/>
    </dgm:pt>
    <dgm:pt modelId="{A276881A-0E9E-4BF6-B49C-DA8454195449}" type="pres">
      <dgm:prSet presAssocID="{F0D39316-3006-41C3-B803-4CE05156C964}" presName="Name5" presStyleLbl="vennNode1" presStyleIdx="2" presStyleCnt="4" custLinFactNeighborX="-2488" custLinFactNeighborY="3177">
        <dgm:presLayoutVars>
          <dgm:bulletEnabled val="1"/>
        </dgm:presLayoutVars>
      </dgm:prSet>
      <dgm:spPr/>
    </dgm:pt>
    <dgm:pt modelId="{1935CA1B-1599-4914-A557-F35307201B09}" type="pres">
      <dgm:prSet presAssocID="{0D6FFE77-D5D5-4F17-BE00-7876A6D92850}" presName="space" presStyleCnt="0"/>
      <dgm:spPr/>
    </dgm:pt>
    <dgm:pt modelId="{B5BDE55C-A6D3-4C11-B90D-5A868404BAEA}" type="pres">
      <dgm:prSet presAssocID="{5053F9EE-886E-4D80-B74A-1434BE2DEC1F}" presName="Name5" presStyleLbl="vennNode1" presStyleIdx="3" presStyleCnt="4">
        <dgm:presLayoutVars>
          <dgm:bulletEnabled val="1"/>
        </dgm:presLayoutVars>
      </dgm:prSet>
      <dgm:spPr/>
    </dgm:pt>
  </dgm:ptLst>
  <dgm:cxnLst>
    <dgm:cxn modelId="{1A4B4F03-5159-4C48-B3DC-58D6E2818756}" srcId="{294627F1-21CF-4C5A-BF28-EE86F4D3F099}" destId="{5245B105-E2FB-44C1-89DD-9EAA48F95E11}" srcOrd="0" destOrd="0" parTransId="{F5B0E648-47B6-4212-B757-2540194D0780}" sibTransId="{9F884498-A97A-4EE3-953C-DE68485C8086}"/>
    <dgm:cxn modelId="{7FA98406-0303-4560-8C02-625FD2D02985}" srcId="{294627F1-21CF-4C5A-BF28-EE86F4D3F099}" destId="{F0D39316-3006-41C3-B803-4CE05156C964}" srcOrd="2" destOrd="0" parTransId="{985746A0-7F99-4F05-BE96-C871895E3968}" sibTransId="{0D6FFE77-D5D5-4F17-BE00-7876A6D92850}"/>
    <dgm:cxn modelId="{729BD048-B1E9-4893-97BA-CC558BC024E6}" srcId="{294627F1-21CF-4C5A-BF28-EE86F4D3F099}" destId="{5053F9EE-886E-4D80-B74A-1434BE2DEC1F}" srcOrd="3" destOrd="0" parTransId="{E780AE11-7A1B-49CA-858C-DF4D28E072DA}" sibTransId="{F5A4F03C-BCCF-4E12-8F51-26C22E5E996E}"/>
    <dgm:cxn modelId="{50C72096-3219-443E-AD2C-6118F529BF30}" type="presOf" srcId="{294627F1-21CF-4C5A-BF28-EE86F4D3F099}" destId="{449DE1F6-F954-4213-A24F-726B148254E4}" srcOrd="0" destOrd="0" presId="urn:microsoft.com/office/officeart/2005/8/layout/venn3"/>
    <dgm:cxn modelId="{898A169B-A8F4-49A1-844D-9BEF2ACA7018}" srcId="{294627F1-21CF-4C5A-BF28-EE86F4D3F099}" destId="{CFDE77F0-EADA-4739-AB61-F87FB9660D81}" srcOrd="1" destOrd="0" parTransId="{4D2C187B-5045-4A1E-AD97-ACC963C2C17B}" sibTransId="{315F8E82-A150-4128-9F20-22FE7C132B5C}"/>
    <dgm:cxn modelId="{745347B5-D79F-4901-A755-9012CEC34FE8}" type="presOf" srcId="{5053F9EE-886E-4D80-B74A-1434BE2DEC1F}" destId="{B5BDE55C-A6D3-4C11-B90D-5A868404BAEA}" srcOrd="0" destOrd="0" presId="urn:microsoft.com/office/officeart/2005/8/layout/venn3"/>
    <dgm:cxn modelId="{70A0FBD5-AF0B-4396-B5ED-EB4543634464}" type="presOf" srcId="{5245B105-E2FB-44C1-89DD-9EAA48F95E11}" destId="{5D28F1BC-C496-41EB-880A-CAA7F5AA9043}" srcOrd="0" destOrd="0" presId="urn:microsoft.com/office/officeart/2005/8/layout/venn3"/>
    <dgm:cxn modelId="{1FF980FB-5526-4FF4-B240-B87D6FDCFE2B}" type="presOf" srcId="{F0D39316-3006-41C3-B803-4CE05156C964}" destId="{A276881A-0E9E-4BF6-B49C-DA8454195449}" srcOrd="0" destOrd="0" presId="urn:microsoft.com/office/officeart/2005/8/layout/venn3"/>
    <dgm:cxn modelId="{52ACB1FF-7F96-4F1D-A1EB-D5084EE7471A}" type="presOf" srcId="{CFDE77F0-EADA-4739-AB61-F87FB9660D81}" destId="{E7B95EA1-D166-4816-91AF-C5AE51D1B0EE}" srcOrd="0" destOrd="0" presId="urn:microsoft.com/office/officeart/2005/8/layout/venn3"/>
    <dgm:cxn modelId="{1266A0A2-5229-4DBE-96D3-76773A6E3A81}" type="presParOf" srcId="{449DE1F6-F954-4213-A24F-726B148254E4}" destId="{5D28F1BC-C496-41EB-880A-CAA7F5AA9043}" srcOrd="0" destOrd="0" presId="urn:microsoft.com/office/officeart/2005/8/layout/venn3"/>
    <dgm:cxn modelId="{584A74A7-24DA-42F8-A909-F10C118CD9DE}" type="presParOf" srcId="{449DE1F6-F954-4213-A24F-726B148254E4}" destId="{542B11A6-A637-4954-BF64-BA77C1CF6B52}" srcOrd="1" destOrd="0" presId="urn:microsoft.com/office/officeart/2005/8/layout/venn3"/>
    <dgm:cxn modelId="{74B5BD76-5CA5-4586-9E4B-ED330E8D6297}" type="presParOf" srcId="{449DE1F6-F954-4213-A24F-726B148254E4}" destId="{E7B95EA1-D166-4816-91AF-C5AE51D1B0EE}" srcOrd="2" destOrd="0" presId="urn:microsoft.com/office/officeart/2005/8/layout/venn3"/>
    <dgm:cxn modelId="{5D1E5073-7BE3-4BFD-936C-88C404410E51}" type="presParOf" srcId="{449DE1F6-F954-4213-A24F-726B148254E4}" destId="{2BEDEEB5-0B5A-4ED7-8281-5A09C7DB2DDF}" srcOrd="3" destOrd="0" presId="urn:microsoft.com/office/officeart/2005/8/layout/venn3"/>
    <dgm:cxn modelId="{B3AFE9D5-9F35-4894-9BCB-0C6AE79DE51C}" type="presParOf" srcId="{449DE1F6-F954-4213-A24F-726B148254E4}" destId="{A276881A-0E9E-4BF6-B49C-DA8454195449}" srcOrd="4" destOrd="0" presId="urn:microsoft.com/office/officeart/2005/8/layout/venn3"/>
    <dgm:cxn modelId="{E180C53E-09E8-435C-BA0D-E5ED245D42EC}" type="presParOf" srcId="{449DE1F6-F954-4213-A24F-726B148254E4}" destId="{1935CA1B-1599-4914-A557-F35307201B09}" srcOrd="5" destOrd="0" presId="urn:microsoft.com/office/officeart/2005/8/layout/venn3"/>
    <dgm:cxn modelId="{171D8CBC-6A85-45E3-A400-DF981AEB9D9B}" type="presParOf" srcId="{449DE1F6-F954-4213-A24F-726B148254E4}" destId="{B5BDE55C-A6D3-4C11-B90D-5A868404BAEA}"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28F1BC-C496-41EB-880A-CAA7F5AA9043}">
      <dsp:nvSpPr>
        <dsp:cNvPr id="0" name=""/>
        <dsp:cNvSpPr/>
      </dsp:nvSpPr>
      <dsp:spPr>
        <a:xfrm>
          <a:off x="2210" y="643867"/>
          <a:ext cx="2217464" cy="221746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2034" tIns="20320" rIns="122034" bIns="20320" numCol="1" spcCol="1270" anchor="ctr" anchorCtr="0">
          <a:noAutofit/>
        </a:bodyPr>
        <a:lstStyle/>
        <a:p>
          <a:pPr marL="0" lvl="0" indent="0" algn="ctr" defTabSz="711200">
            <a:lnSpc>
              <a:spcPct val="90000"/>
            </a:lnSpc>
            <a:spcBef>
              <a:spcPct val="0"/>
            </a:spcBef>
            <a:spcAft>
              <a:spcPct val="35000"/>
            </a:spcAft>
            <a:buNone/>
          </a:pPr>
          <a:r>
            <a:rPr lang="en-US" sz="1600" kern="1200" dirty="0"/>
            <a:t>Clean Air Markets Division</a:t>
          </a:r>
        </a:p>
      </dsp:txBody>
      <dsp:txXfrm>
        <a:off x="326950" y="968607"/>
        <a:ext cx="1567984" cy="1567984"/>
      </dsp:txXfrm>
    </dsp:sp>
    <dsp:sp modelId="{E7B95EA1-D166-4816-91AF-C5AE51D1B0EE}">
      <dsp:nvSpPr>
        <dsp:cNvPr id="0" name=""/>
        <dsp:cNvSpPr/>
      </dsp:nvSpPr>
      <dsp:spPr>
        <a:xfrm>
          <a:off x="1776181" y="643867"/>
          <a:ext cx="2217464" cy="221746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2034" tIns="20320" rIns="122034" bIns="20320" numCol="1" spcCol="1270" anchor="ctr" anchorCtr="0">
          <a:noAutofit/>
        </a:bodyPr>
        <a:lstStyle/>
        <a:p>
          <a:pPr marL="0" lvl="0" indent="0" algn="ctr" defTabSz="711200">
            <a:lnSpc>
              <a:spcPct val="90000"/>
            </a:lnSpc>
            <a:spcBef>
              <a:spcPct val="0"/>
            </a:spcBef>
            <a:spcAft>
              <a:spcPct val="35000"/>
            </a:spcAft>
            <a:buNone/>
          </a:pPr>
          <a:r>
            <a:rPr lang="en-US" sz="1600" kern="1200" dirty="0"/>
            <a:t>Climate Protection Partnerships Division</a:t>
          </a:r>
        </a:p>
      </dsp:txBody>
      <dsp:txXfrm>
        <a:off x="2100921" y="968607"/>
        <a:ext cx="1567984" cy="1567984"/>
      </dsp:txXfrm>
    </dsp:sp>
    <dsp:sp modelId="{A276881A-0E9E-4BF6-B49C-DA8454195449}">
      <dsp:nvSpPr>
        <dsp:cNvPr id="0" name=""/>
        <dsp:cNvSpPr/>
      </dsp:nvSpPr>
      <dsp:spPr>
        <a:xfrm>
          <a:off x="3539119" y="714316"/>
          <a:ext cx="2217464" cy="221746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2034" tIns="20320" rIns="122034" bIns="20320" numCol="1" spcCol="1270" anchor="ctr" anchorCtr="0">
          <a:noAutofit/>
        </a:bodyPr>
        <a:lstStyle/>
        <a:p>
          <a:pPr marL="0" lvl="0" indent="0" algn="ctr" defTabSz="711200">
            <a:lnSpc>
              <a:spcPct val="90000"/>
            </a:lnSpc>
            <a:spcBef>
              <a:spcPct val="0"/>
            </a:spcBef>
            <a:spcAft>
              <a:spcPct val="35000"/>
            </a:spcAft>
            <a:buNone/>
          </a:pPr>
          <a:r>
            <a:rPr lang="en-US" sz="1600" kern="1200" dirty="0"/>
            <a:t>Climate Change Division</a:t>
          </a:r>
        </a:p>
      </dsp:txBody>
      <dsp:txXfrm>
        <a:off x="3863859" y="1039056"/>
        <a:ext cx="1567984" cy="1567984"/>
      </dsp:txXfrm>
    </dsp:sp>
    <dsp:sp modelId="{B5BDE55C-A6D3-4C11-B90D-5A868404BAEA}">
      <dsp:nvSpPr>
        <dsp:cNvPr id="0" name=""/>
        <dsp:cNvSpPr/>
      </dsp:nvSpPr>
      <dsp:spPr>
        <a:xfrm>
          <a:off x="5324125" y="643867"/>
          <a:ext cx="2217464" cy="221746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2034" tIns="20320" rIns="122034" bIns="20320" numCol="1" spcCol="1270" anchor="ctr" anchorCtr="0">
          <a:noAutofit/>
        </a:bodyPr>
        <a:lstStyle/>
        <a:p>
          <a:pPr marL="0" lvl="0" indent="0" algn="ctr" defTabSz="711200">
            <a:lnSpc>
              <a:spcPct val="90000"/>
            </a:lnSpc>
            <a:spcBef>
              <a:spcPct val="0"/>
            </a:spcBef>
            <a:spcAft>
              <a:spcPct val="35000"/>
            </a:spcAft>
            <a:buNone/>
          </a:pPr>
          <a:r>
            <a:rPr lang="en-US" sz="1600" kern="1200" dirty="0"/>
            <a:t>Stratospheric Protection Division</a:t>
          </a:r>
        </a:p>
      </dsp:txBody>
      <dsp:txXfrm>
        <a:off x="5648865" y="968607"/>
        <a:ext cx="1567984" cy="1567984"/>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622" cy="464185"/>
          </a:xfrm>
          <a:prstGeom prst="rect">
            <a:avLst/>
          </a:prstGeom>
        </p:spPr>
        <p:txBody>
          <a:bodyPr vert="horz" lIns="91221" tIns="45610" rIns="91221" bIns="45610" rtlCol="0"/>
          <a:lstStyle>
            <a:lvl1pPr algn="l">
              <a:defRPr sz="1200"/>
            </a:lvl1pPr>
          </a:lstStyle>
          <a:p>
            <a:endParaRPr lang="en-US" dirty="0"/>
          </a:p>
        </p:txBody>
      </p:sp>
      <p:sp>
        <p:nvSpPr>
          <p:cNvPr id="3" name="Date Placeholder 2"/>
          <p:cNvSpPr>
            <a:spLocks noGrp="1"/>
          </p:cNvSpPr>
          <p:nvPr>
            <p:ph type="dt" sz="quarter" idx="1"/>
          </p:nvPr>
        </p:nvSpPr>
        <p:spPr>
          <a:xfrm>
            <a:off x="3956795" y="0"/>
            <a:ext cx="3026622" cy="464185"/>
          </a:xfrm>
          <a:prstGeom prst="rect">
            <a:avLst/>
          </a:prstGeom>
        </p:spPr>
        <p:txBody>
          <a:bodyPr vert="horz" lIns="91221" tIns="45610" rIns="91221" bIns="45610" rtlCol="0"/>
          <a:lstStyle>
            <a:lvl1pPr algn="r">
              <a:defRPr sz="1200"/>
            </a:lvl1pPr>
          </a:lstStyle>
          <a:p>
            <a:fld id="{98422262-67B5-48AE-BB85-21E54393D0D7}" type="datetimeFigureOut">
              <a:rPr lang="en-US" smtClean="0"/>
              <a:pPr/>
              <a:t>9/20/2019</a:t>
            </a:fld>
            <a:endParaRPr lang="en-US" dirty="0"/>
          </a:p>
        </p:txBody>
      </p:sp>
      <p:sp>
        <p:nvSpPr>
          <p:cNvPr id="4" name="Footer Placeholder 3"/>
          <p:cNvSpPr>
            <a:spLocks noGrp="1"/>
          </p:cNvSpPr>
          <p:nvPr>
            <p:ph type="ftr" sz="quarter" idx="2"/>
          </p:nvPr>
        </p:nvSpPr>
        <p:spPr>
          <a:xfrm>
            <a:off x="1" y="8817926"/>
            <a:ext cx="3026622" cy="464185"/>
          </a:xfrm>
          <a:prstGeom prst="rect">
            <a:avLst/>
          </a:prstGeom>
        </p:spPr>
        <p:txBody>
          <a:bodyPr vert="horz" lIns="91221" tIns="45610" rIns="91221" bIns="4561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795" y="8817926"/>
            <a:ext cx="3026622" cy="464185"/>
          </a:xfrm>
          <a:prstGeom prst="rect">
            <a:avLst/>
          </a:prstGeom>
        </p:spPr>
        <p:txBody>
          <a:bodyPr vert="horz" lIns="91221" tIns="45610" rIns="91221" bIns="45610" rtlCol="0" anchor="b"/>
          <a:lstStyle>
            <a:lvl1pPr algn="r">
              <a:defRPr sz="1200"/>
            </a:lvl1pPr>
          </a:lstStyle>
          <a:p>
            <a:fld id="{CE62CA68-8F6A-40CD-B19F-DC8F028EFF4F}" type="slidenum">
              <a:rPr lang="en-US" smtClean="0"/>
              <a:pPr/>
              <a:t>‹#›</a:t>
            </a:fld>
            <a:endParaRPr lang="en-US" dirty="0"/>
          </a:p>
        </p:txBody>
      </p:sp>
    </p:spTree>
    <p:extLst>
      <p:ext uri="{BB962C8B-B14F-4D97-AF65-F5344CB8AC3E}">
        <p14:creationId xmlns:p14="http://schemas.microsoft.com/office/powerpoint/2010/main" val="1846453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4185"/>
          </a:xfrm>
          <a:prstGeom prst="rect">
            <a:avLst/>
          </a:prstGeom>
        </p:spPr>
        <p:txBody>
          <a:bodyPr vert="horz" lIns="92735" tIns="46367" rIns="92735" bIns="46367" rtlCol="0"/>
          <a:lstStyle>
            <a:lvl1pPr algn="l">
              <a:defRPr sz="1200"/>
            </a:lvl1pPr>
          </a:lstStyle>
          <a:p>
            <a:endParaRPr lang="en-US" dirty="0"/>
          </a:p>
        </p:txBody>
      </p:sp>
      <p:sp>
        <p:nvSpPr>
          <p:cNvPr id="3" name="Date Placeholder 2"/>
          <p:cNvSpPr>
            <a:spLocks noGrp="1"/>
          </p:cNvSpPr>
          <p:nvPr>
            <p:ph type="dt" idx="1"/>
          </p:nvPr>
        </p:nvSpPr>
        <p:spPr>
          <a:xfrm>
            <a:off x="3956552" y="0"/>
            <a:ext cx="3026833" cy="464185"/>
          </a:xfrm>
          <a:prstGeom prst="rect">
            <a:avLst/>
          </a:prstGeom>
        </p:spPr>
        <p:txBody>
          <a:bodyPr vert="horz" lIns="92735" tIns="46367" rIns="92735" bIns="46367" rtlCol="0"/>
          <a:lstStyle>
            <a:lvl1pPr algn="r">
              <a:defRPr sz="1200"/>
            </a:lvl1pPr>
          </a:lstStyle>
          <a:p>
            <a:fld id="{005A67AA-AA8E-4753-BE78-41832A6EEC0F}" type="datetimeFigureOut">
              <a:rPr lang="en-US" smtClean="0"/>
              <a:pPr/>
              <a:t>9/20/2019</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735" tIns="46367" rIns="92735" bIns="46367"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735" tIns="46367" rIns="92735" bIns="4636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17904"/>
            <a:ext cx="3026833" cy="464185"/>
          </a:xfrm>
          <a:prstGeom prst="rect">
            <a:avLst/>
          </a:prstGeom>
        </p:spPr>
        <p:txBody>
          <a:bodyPr vert="horz" lIns="92735" tIns="46367" rIns="92735" bIns="4636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2" y="8817904"/>
            <a:ext cx="3026833" cy="464185"/>
          </a:xfrm>
          <a:prstGeom prst="rect">
            <a:avLst/>
          </a:prstGeom>
        </p:spPr>
        <p:txBody>
          <a:bodyPr vert="horz" lIns="92735" tIns="46367" rIns="92735" bIns="46367" rtlCol="0" anchor="b"/>
          <a:lstStyle>
            <a:lvl1pPr algn="r">
              <a:defRPr sz="1200"/>
            </a:lvl1pPr>
          </a:lstStyle>
          <a:p>
            <a:fld id="{A338AD54-7F75-408B-A7D6-1E314BEE4B5D}" type="slidenum">
              <a:rPr lang="en-US" smtClean="0"/>
              <a:pPr/>
              <a:t>‹#›</a:t>
            </a:fld>
            <a:endParaRPr lang="en-US" dirty="0"/>
          </a:p>
        </p:txBody>
      </p:sp>
    </p:spTree>
    <p:extLst>
      <p:ext uri="{BB962C8B-B14F-4D97-AF65-F5344CB8AC3E}">
        <p14:creationId xmlns:p14="http://schemas.microsoft.com/office/powerpoint/2010/main" val="232401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pa.gov/climate-indicator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puchalski.melissa@epa.gov"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8AD54-7F75-408B-A7D6-1E314BEE4B5D}" type="slidenum">
              <a:rPr lang="en-US" smtClean="0"/>
              <a:pPr/>
              <a:t>1</a:t>
            </a:fld>
            <a:endParaRPr lang="en-US" dirty="0"/>
          </a:p>
        </p:txBody>
      </p:sp>
    </p:spTree>
    <p:extLst>
      <p:ext uri="{BB962C8B-B14F-4D97-AF65-F5344CB8AC3E}">
        <p14:creationId xmlns:p14="http://schemas.microsoft.com/office/powerpoint/2010/main" val="2974114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Manages highlight successful partnership programs like ENERGY STAR.</a:t>
            </a:r>
          </a:p>
          <a:p>
            <a:endParaRPr lang="en-US" dirty="0"/>
          </a:p>
          <a:p>
            <a:pPr lvl="0"/>
            <a:r>
              <a:rPr lang="en-US" sz="1200" kern="1200" dirty="0">
                <a:solidFill>
                  <a:schemeClr val="tx1"/>
                </a:solidFill>
                <a:effectLst/>
                <a:latin typeface="+mn-lt"/>
                <a:ea typeface="+mn-ea"/>
                <a:cs typeface="+mn-cs"/>
              </a:rPr>
              <a:t>The Salt River Materials Group, owned by the Salt River Pima-Maricopa Indian Community, has had great success working with ENERGY STAR’s Industrial Partnership. Their Clarkdale, Arizona cement plant has reduced its energy use by more than 40% across its operations, saving $6 million in energy costs the first year after modernizing the plant.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For commercial buildings, we have added the ability to track material waste, in addition to energy and water consumption, in the ENERGY STAR Portfolio Manager Tool.  We hope that the Portfolio Manager tool has been useful to tribes in the past and continues to useful.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For example, the Washoe Tribe of Nevada and California leveraged Energy Efficiency and Conservation Block Grant and local utility funding to perform energy audits and retrofits on 22 administration and community buildings; all energy, GHG, and cost savings were tracked in EPA’s ENERGY STAR Portfolio Manager tool.</a:t>
            </a:r>
          </a:p>
          <a:p>
            <a:endParaRPr lang="en-US" dirty="0"/>
          </a:p>
          <a:p>
            <a:r>
              <a:rPr lang="en-US" dirty="0"/>
              <a:t>Green Power Partnership is a voluntary program that encourages organizations to use green power. Has over 1700 partners, including Blue Lake Rancheria and the Forest County Potawatomi Community.</a:t>
            </a:r>
          </a:p>
          <a:p>
            <a:endParaRPr lang="en-US" dirty="0"/>
          </a:p>
          <a:p>
            <a:r>
              <a:rPr lang="en-US" dirty="0"/>
              <a:t>The State and Local Energy and Environment also works with tribes, and in additional to its stand alone Tribal Greenhouse Gas Inventory Tool is looking to add increased functionality to two other tools –AVERT &amp; COBRA – to make them more useful to tribal governments.</a:t>
            </a:r>
          </a:p>
        </p:txBody>
      </p:sp>
      <p:sp>
        <p:nvSpPr>
          <p:cNvPr id="4" name="Slide Number Placeholder 3"/>
          <p:cNvSpPr>
            <a:spLocks noGrp="1"/>
          </p:cNvSpPr>
          <p:nvPr>
            <p:ph type="sldNum" sz="quarter" idx="10"/>
          </p:nvPr>
        </p:nvSpPr>
        <p:spPr/>
        <p:txBody>
          <a:bodyPr/>
          <a:lstStyle/>
          <a:p>
            <a:fld id="{A338AD54-7F75-408B-A7D6-1E314BEE4B5D}" type="slidenum">
              <a:rPr lang="en-US" smtClean="0"/>
              <a:pPr/>
              <a:t>10</a:t>
            </a:fld>
            <a:endParaRPr lang="en-US" dirty="0"/>
          </a:p>
        </p:txBody>
      </p:sp>
    </p:spTree>
    <p:extLst>
      <p:ext uri="{BB962C8B-B14F-4D97-AF65-F5344CB8AC3E}">
        <p14:creationId xmlns:p14="http://schemas.microsoft.com/office/powerpoint/2010/main" val="3286153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Helps you get 90% on your inventory done quickly and easily, and then you can focus on that last 10% - always the most difficult.</a:t>
            </a:r>
          </a:p>
          <a:p>
            <a:endParaRPr lang="en-US" dirty="0"/>
          </a:p>
          <a:p>
            <a:r>
              <a:rPr lang="en-US" dirty="0"/>
              <a:t>Excel based</a:t>
            </a:r>
          </a:p>
          <a:p>
            <a:endParaRPr lang="en-US" dirty="0"/>
          </a:p>
          <a:p>
            <a:r>
              <a:rPr lang="en-US" dirty="0"/>
              <a:t>Divided into 2 part, can be used independently</a:t>
            </a:r>
          </a:p>
          <a:p>
            <a:pPr lvl="1"/>
            <a:r>
              <a:rPr lang="en-US" sz="2000" dirty="0"/>
              <a:t>Government Operations Module</a:t>
            </a:r>
          </a:p>
          <a:p>
            <a:pPr lvl="1"/>
            <a:r>
              <a:rPr lang="en-US" sz="2000" dirty="0"/>
              <a:t>Community-Wide Module</a:t>
            </a:r>
          </a:p>
          <a:p>
            <a:endParaRPr lang="en-US" dirty="0"/>
          </a:p>
          <a:p>
            <a:r>
              <a:rPr lang="en-US" dirty="0"/>
              <a:t>Designed to be flexible to the needs and constraints of different tribes</a:t>
            </a:r>
          </a:p>
          <a:p>
            <a:pPr lvl="1"/>
            <a:r>
              <a:rPr lang="en-US" sz="2000" dirty="0"/>
              <a:t>data can be entered at any scale, ranging from tribe-wide activity data to data by facility or meter</a:t>
            </a:r>
          </a:p>
          <a:p>
            <a:pPr lvl="1"/>
            <a:r>
              <a:rPr lang="en-US" sz="2000" dirty="0"/>
              <a:t>default emissions factors are provided, but can be over-written with location-specific factors</a:t>
            </a:r>
          </a:p>
          <a:p>
            <a:pPr lvl="1"/>
            <a:r>
              <a:rPr lang="en-US" sz="2000" dirty="0"/>
              <a:t>customize year of inventory, number of departments, etc</a:t>
            </a:r>
          </a:p>
          <a:p>
            <a:endParaRPr lang="en-US" dirty="0"/>
          </a:p>
        </p:txBody>
      </p:sp>
      <p:sp>
        <p:nvSpPr>
          <p:cNvPr id="4" name="Slide Number Placeholder 3"/>
          <p:cNvSpPr>
            <a:spLocks noGrp="1"/>
          </p:cNvSpPr>
          <p:nvPr>
            <p:ph type="sldNum" sz="quarter" idx="10"/>
          </p:nvPr>
        </p:nvSpPr>
        <p:spPr/>
        <p:txBody>
          <a:bodyPr/>
          <a:lstStyle/>
          <a:p>
            <a:fld id="{A338AD54-7F75-408B-A7D6-1E314BEE4B5D}" type="slidenum">
              <a:rPr lang="en-US" smtClean="0"/>
              <a:pPr/>
              <a:t>11</a:t>
            </a:fld>
            <a:endParaRPr lang="en-US" dirty="0"/>
          </a:p>
        </p:txBody>
      </p:sp>
    </p:spTree>
    <p:extLst>
      <p:ext uri="{BB962C8B-B14F-4D97-AF65-F5344CB8AC3E}">
        <p14:creationId xmlns:p14="http://schemas.microsoft.com/office/powerpoint/2010/main" val="2488625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Climate change indicators</a:t>
            </a:r>
            <a:r>
              <a:rPr lang="en-US" sz="1200" kern="1200" dirty="0">
                <a:solidFill>
                  <a:schemeClr val="tx1"/>
                </a:solidFill>
                <a:effectLst/>
                <a:latin typeface="+mn-lt"/>
                <a:ea typeface="+mn-ea"/>
                <a:cs typeface="+mn-cs"/>
              </a:rPr>
              <a:t> provide long-term measured data about what climate change looks like in the United States. This EPA report features observed trend data on multiple climate indicators, including U.S and global temperatures, ocean acidity, sea level, river flooding, droughts and wildfires.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report also features a </a:t>
            </a:r>
            <a:r>
              <a:rPr lang="en-US" sz="1200" b="1" kern="1200" dirty="0">
                <a:solidFill>
                  <a:schemeClr val="tx1"/>
                </a:solidFill>
                <a:effectLst/>
                <a:latin typeface="+mn-lt"/>
                <a:ea typeface="+mn-ea"/>
                <a:cs typeface="+mn-cs"/>
              </a:rPr>
              <a:t>Tribal Connection case study </a:t>
            </a:r>
            <a:r>
              <a:rPr lang="en-US" sz="1200" kern="1200" dirty="0">
                <a:solidFill>
                  <a:schemeClr val="tx1"/>
                </a:solidFill>
                <a:effectLst/>
                <a:latin typeface="+mn-lt"/>
                <a:ea typeface="+mn-ea"/>
                <a:cs typeface="+mn-cs"/>
              </a:rPr>
              <a:t>highlighting trends in stream temperature in the Snake River, which winds through Washington, Oregon, and Idaho and provides breeding habitat for several species of salmon that are an important resource for tribes in the region. This indicator was developed with input from tribes.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Climate Change Indicators in the United States report can be found at: </a:t>
            </a:r>
            <a:r>
              <a:rPr lang="en-US" sz="1200" u="sng" kern="1200" dirty="0">
                <a:solidFill>
                  <a:schemeClr val="tx1"/>
                </a:solidFill>
                <a:effectLst/>
                <a:latin typeface="+mn-lt"/>
                <a:ea typeface="+mn-ea"/>
                <a:cs typeface="+mn-cs"/>
                <a:hlinkClick r:id="rId3"/>
              </a:rPr>
              <a:t>epa.gov/climate-indicators</a:t>
            </a:r>
            <a:r>
              <a:rPr lang="en-US" sz="1200" kern="1200" dirty="0">
                <a:solidFill>
                  <a:schemeClr val="tx1"/>
                </a:solidFill>
                <a:effectLst/>
                <a:latin typeface="+mn-lt"/>
                <a:ea typeface="+mn-ea"/>
                <a:cs typeface="+mn-cs"/>
              </a:rPr>
              <a:t>.</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338AD54-7F75-408B-A7D6-1E314BEE4B5D}" type="slidenum">
              <a:rPr lang="en-US" smtClean="0"/>
              <a:pPr/>
              <a:t>12</a:t>
            </a:fld>
            <a:endParaRPr lang="en-US" dirty="0"/>
          </a:p>
        </p:txBody>
      </p:sp>
    </p:spTree>
    <p:extLst>
      <p:ext uri="{BB962C8B-B14F-4D97-AF65-F5344CB8AC3E}">
        <p14:creationId xmlns:p14="http://schemas.microsoft.com/office/powerpoint/2010/main" val="2405698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Greenhouse Gas Reporting Program (GHGRP) collects Greenhouse Gas (GHG) data from large emitting facilities, suppliers of fossil fuels and industrial gases that result in GHG emissions when used, and facilities that inject carbon dioxide underground.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With EPA’s Facility Level Information on </a:t>
            </a:r>
            <a:r>
              <a:rPr lang="en-US" sz="1200" b="0" i="0" kern="1200" dirty="0" err="1">
                <a:solidFill>
                  <a:schemeClr val="tx1"/>
                </a:solidFill>
                <a:effectLst/>
                <a:latin typeface="+mn-lt"/>
                <a:ea typeface="+mn-ea"/>
                <a:cs typeface="+mn-cs"/>
              </a:rPr>
              <a:t>GreenHouse</a:t>
            </a:r>
            <a:r>
              <a:rPr lang="en-US" sz="1200" b="0" i="0" kern="1200" dirty="0">
                <a:solidFill>
                  <a:schemeClr val="tx1"/>
                </a:solidFill>
                <a:effectLst/>
                <a:latin typeface="+mn-lt"/>
                <a:ea typeface="+mn-ea"/>
                <a:cs typeface="+mn-cs"/>
              </a:rPr>
              <a:t> gases Tool (FLIGHT), you can quickly and easily filter GHG data in a variety of ways, including by facility, industry, location, or gas.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Climate Change Division has added customizable access to data on sources of greenhouse gas emissions (GHGs), including a </a:t>
            </a:r>
            <a:r>
              <a:rPr lang="en-US" sz="1200" b="1" kern="1200" dirty="0">
                <a:solidFill>
                  <a:schemeClr val="tx1"/>
                </a:solidFill>
                <a:effectLst/>
                <a:latin typeface="+mn-lt"/>
                <a:ea typeface="+mn-ea"/>
                <a:cs typeface="+mn-cs"/>
              </a:rPr>
              <a:t>tribal lands filter</a:t>
            </a:r>
            <a:r>
              <a:rPr lang="en-US" sz="1200" kern="1200" dirty="0">
                <a:solidFill>
                  <a:schemeClr val="tx1"/>
                </a:solidFill>
                <a:effectLst/>
                <a:latin typeface="+mn-lt"/>
                <a:ea typeface="+mn-ea"/>
                <a:cs typeface="+mn-cs"/>
              </a:rPr>
              <a:t>.</a:t>
            </a:r>
          </a:p>
          <a:p>
            <a:endParaRPr lang="en-US" dirty="0"/>
          </a:p>
          <a:p>
            <a:endParaRPr lang="en-US" dirty="0"/>
          </a:p>
        </p:txBody>
      </p:sp>
      <p:sp>
        <p:nvSpPr>
          <p:cNvPr id="4" name="Slide Number Placeholder 3"/>
          <p:cNvSpPr>
            <a:spLocks noGrp="1"/>
          </p:cNvSpPr>
          <p:nvPr>
            <p:ph type="sldNum" sz="quarter" idx="10"/>
          </p:nvPr>
        </p:nvSpPr>
        <p:spPr/>
        <p:txBody>
          <a:bodyPr/>
          <a:lstStyle/>
          <a:p>
            <a:fld id="{A338AD54-7F75-408B-A7D6-1E314BEE4B5D}" type="slidenum">
              <a:rPr lang="en-US" smtClean="0"/>
              <a:pPr/>
              <a:t>13</a:t>
            </a:fld>
            <a:endParaRPr lang="en-US" dirty="0"/>
          </a:p>
        </p:txBody>
      </p:sp>
    </p:spTree>
    <p:extLst>
      <p:ext uri="{BB962C8B-B14F-4D97-AF65-F5344CB8AC3E}">
        <p14:creationId xmlns:p14="http://schemas.microsoft.com/office/powerpoint/2010/main" val="2438011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ct val="0"/>
              </a:spcBef>
            </a:pPr>
            <a:r>
              <a:rPr lang="en-US" altLang="en-US" sz="900" dirty="0">
                <a:latin typeface="Arial" panose="020B0604020202020204" pitchFamily="34" charset="0"/>
                <a:ea typeface="ＭＳ Ｐゴシック" panose="020B0600070205080204" pitchFamily="34" charset="-128"/>
              </a:rPr>
              <a:t>The </a:t>
            </a:r>
            <a:r>
              <a:rPr lang="en-US" altLang="en-US" sz="900" b="1" dirty="0">
                <a:latin typeface="Arial" panose="020B0604020202020204" pitchFamily="34" charset="0"/>
                <a:ea typeface="ＭＳ Ｐゴシック" panose="020B0600070205080204" pitchFamily="34" charset="-128"/>
              </a:rPr>
              <a:t>Montreal Protocol on Substances That Deplete the Ozone Layer</a:t>
            </a:r>
            <a:r>
              <a:rPr lang="en-US" altLang="en-US" sz="900" dirty="0">
                <a:latin typeface="Arial" panose="020B0604020202020204" pitchFamily="34" charset="0"/>
                <a:ea typeface="ＭＳ Ｐゴシック" panose="020B0600070205080204" pitchFamily="34" charset="-128"/>
              </a:rPr>
              <a:t> is an international treaty designed to protect the ozone layer by phasing out the production of ODS. Today, all UN-recognized nations have ratified the treaty and continue to phase out the production of ODS while searching for ozone-friendly alternatives.</a:t>
            </a:r>
          </a:p>
          <a:p>
            <a:pPr>
              <a:lnSpc>
                <a:spcPct val="110000"/>
              </a:lnSpc>
              <a:spcBef>
                <a:spcPct val="0"/>
              </a:spcBef>
            </a:pPr>
            <a:r>
              <a:rPr lang="en-US" altLang="en-US" sz="900" dirty="0">
                <a:latin typeface="Arial" panose="020B0604020202020204" pitchFamily="34" charset="0"/>
                <a:ea typeface="ＭＳ Ｐゴシック" panose="020B0600070205080204" pitchFamily="34" charset="-128"/>
              </a:rPr>
              <a:t> Title VI of the Clean Air Act Amendments require that EPA develop and carry out regulations for the responsible management (including phaseout) of ODS in the U.S.</a:t>
            </a:r>
          </a:p>
          <a:p>
            <a:pPr>
              <a:lnSpc>
                <a:spcPct val="110000"/>
              </a:lnSpc>
              <a:spcBef>
                <a:spcPct val="0"/>
              </a:spcBef>
            </a:pPr>
            <a:r>
              <a:rPr lang="en-US" altLang="en-US" sz="900" dirty="0">
                <a:latin typeface="Arial" panose="020B0604020202020204" pitchFamily="34" charset="0"/>
                <a:ea typeface="ＭＳ Ｐゴシック" panose="020B0600070205080204" pitchFamily="34" charset="-128"/>
              </a:rPr>
              <a:t>The MP also provides significant climate benefits. CFCs and HCFCs are also extremely potent greenhouse gases, contributing to climate change. Many ODSs have global warming potential (GWPs) in the range of 1400 to 10,000+</a:t>
            </a:r>
          </a:p>
          <a:p>
            <a:r>
              <a:rPr lang="en-US" altLang="en-US" sz="900" b="1" dirty="0">
                <a:latin typeface="Arial" panose="020B0604020202020204" pitchFamily="34" charset="0"/>
                <a:ea typeface="ＭＳ Ｐゴシック" panose="020B0600070205080204" pitchFamily="34" charset="-128"/>
              </a:rPr>
              <a:t>Significant New Alternatives Policy (SNAP) Program</a:t>
            </a:r>
          </a:p>
          <a:p>
            <a:r>
              <a:rPr lang="en-US" altLang="en-US" sz="900" dirty="0">
                <a:latin typeface="Arial" panose="020B0604020202020204" pitchFamily="34" charset="0"/>
                <a:ea typeface="ＭＳ Ｐゴシック" panose="020B0600070205080204" pitchFamily="34" charset="-128"/>
              </a:rPr>
              <a:t>Evaluates and regulates substitutes for the ODSs that are being phased out under Title VI of the Clean Air Act. A large number of alternatives exist that reduce overall risk to human health and the environment. The purpose of the program is to allow a safe, smooth transition away from some ODSs by identifying substitutes that offer lower overall risks to human health and the environment. Led to huge climate benefits, as many ODS are also greenhouse gases.</a:t>
            </a:r>
          </a:p>
          <a:p>
            <a:pPr>
              <a:lnSpc>
                <a:spcPct val="110000"/>
              </a:lnSpc>
              <a:spcBef>
                <a:spcPct val="0"/>
              </a:spcBef>
            </a:pPr>
            <a:r>
              <a:rPr lang="en-US" altLang="en-US" sz="900" b="1" dirty="0" err="1">
                <a:latin typeface="Arial" panose="020B0604020202020204" pitchFamily="34" charset="0"/>
                <a:ea typeface="ＭＳ Ｐゴシック" panose="020B0600070205080204" pitchFamily="34" charset="-128"/>
              </a:rPr>
              <a:t>GreenChill</a:t>
            </a:r>
            <a:r>
              <a:rPr lang="en-US" altLang="en-US" sz="900" b="1" dirty="0">
                <a:latin typeface="Arial" panose="020B0604020202020204" pitchFamily="34" charset="0"/>
                <a:ea typeface="ＭＳ Ｐゴシック" panose="020B0600070205080204" pitchFamily="34" charset="-128"/>
              </a:rPr>
              <a:t> Advanced Refrigeration Partnership</a:t>
            </a:r>
          </a:p>
          <a:p>
            <a:pPr lvl="1">
              <a:lnSpc>
                <a:spcPct val="110000"/>
              </a:lnSpc>
              <a:spcBef>
                <a:spcPct val="0"/>
              </a:spcBef>
            </a:pPr>
            <a:r>
              <a:rPr lang="en-US" altLang="en-US" sz="900" dirty="0">
                <a:latin typeface="Arial" panose="020B0604020202020204" pitchFamily="34" charset="0"/>
                <a:ea typeface="ＭＳ Ｐゴシック" panose="020B0600070205080204" pitchFamily="34" charset="-128"/>
              </a:rPr>
              <a:t>Cooperative alliance between EPA, supermarket </a:t>
            </a:r>
            <a:br>
              <a:rPr lang="en-US" altLang="en-US" sz="900" dirty="0">
                <a:latin typeface="Arial" panose="020B0604020202020204" pitchFamily="34" charset="0"/>
                <a:ea typeface="ＭＳ Ｐゴシック" panose="020B0600070205080204" pitchFamily="34" charset="-128"/>
              </a:rPr>
            </a:br>
            <a:r>
              <a:rPr lang="en-US" altLang="en-US" sz="900" dirty="0">
                <a:latin typeface="Arial" panose="020B0604020202020204" pitchFamily="34" charset="0"/>
                <a:ea typeface="ＭＳ Ｐゴシック" panose="020B0600070205080204" pitchFamily="34" charset="-128"/>
              </a:rPr>
              <a:t>industry, refrigeration equipment, and chemical </a:t>
            </a:r>
            <a:br>
              <a:rPr lang="en-US" altLang="en-US" sz="900" dirty="0">
                <a:latin typeface="Arial" panose="020B0604020202020204" pitchFamily="34" charset="0"/>
                <a:ea typeface="ＭＳ Ｐゴシック" panose="020B0600070205080204" pitchFamily="34" charset="-128"/>
              </a:rPr>
            </a:br>
            <a:r>
              <a:rPr lang="en-US" altLang="en-US" sz="900" dirty="0">
                <a:latin typeface="Arial" panose="020B0604020202020204" pitchFamily="34" charset="0"/>
                <a:ea typeface="ＭＳ Ｐゴシック" panose="020B0600070205080204" pitchFamily="34" charset="-128"/>
              </a:rPr>
              <a:t>manufacturers</a:t>
            </a:r>
          </a:p>
          <a:p>
            <a:pPr lvl="1">
              <a:lnSpc>
                <a:spcPct val="110000"/>
              </a:lnSpc>
              <a:spcBef>
                <a:spcPct val="0"/>
              </a:spcBef>
            </a:pPr>
            <a:r>
              <a:rPr lang="en-US" altLang="en-US" sz="900" dirty="0">
                <a:latin typeface="Arial" panose="020B0604020202020204" pitchFamily="34" charset="0"/>
                <a:ea typeface="ＭＳ Ｐゴシック" panose="020B0600070205080204" pitchFamily="34" charset="-128"/>
              </a:rPr>
              <a:t>Reduce emissions of ODS, GHGs</a:t>
            </a:r>
          </a:p>
          <a:p>
            <a:pPr lvl="1">
              <a:lnSpc>
                <a:spcPct val="110000"/>
              </a:lnSpc>
              <a:spcBef>
                <a:spcPct val="0"/>
              </a:spcBef>
            </a:pPr>
            <a:r>
              <a:rPr lang="en-US" altLang="en-US" sz="900" dirty="0">
                <a:latin typeface="Arial" panose="020B0604020202020204" pitchFamily="34" charset="0"/>
                <a:ea typeface="ＭＳ Ｐゴシック" panose="020B0600070205080204" pitchFamily="34" charset="-128"/>
              </a:rPr>
              <a:t>Research and promote new technologies </a:t>
            </a:r>
          </a:p>
          <a:p>
            <a:pPr>
              <a:lnSpc>
                <a:spcPct val="110000"/>
              </a:lnSpc>
              <a:spcBef>
                <a:spcPct val="0"/>
              </a:spcBef>
            </a:pPr>
            <a:r>
              <a:rPr lang="en-US" altLang="en-US" sz="900" b="1" dirty="0">
                <a:latin typeface="Arial" panose="020B0604020202020204" pitchFamily="34" charset="0"/>
                <a:ea typeface="ＭＳ Ｐゴシック" panose="020B0600070205080204" pitchFamily="34" charset="-128"/>
              </a:rPr>
              <a:t>Responsible Appliance Disposal Program  (RAD)</a:t>
            </a:r>
          </a:p>
          <a:p>
            <a:pPr lvl="1">
              <a:lnSpc>
                <a:spcPct val="110000"/>
              </a:lnSpc>
              <a:spcBef>
                <a:spcPct val="0"/>
              </a:spcBef>
            </a:pPr>
            <a:r>
              <a:rPr lang="en-US" altLang="en-US" sz="900" dirty="0">
                <a:latin typeface="Arial" panose="020B0604020202020204" pitchFamily="34" charset="0"/>
                <a:ea typeface="ＭＳ Ｐゴシック" panose="020B0600070205080204" pitchFamily="34" charset="-128"/>
              </a:rPr>
              <a:t>Reduces ODS and greenhouse gas emissions through proper recovery </a:t>
            </a:r>
            <a:br>
              <a:rPr lang="en-US" altLang="en-US" sz="900" dirty="0">
                <a:latin typeface="Arial" panose="020B0604020202020204" pitchFamily="34" charset="0"/>
                <a:ea typeface="ＭＳ Ｐゴシック" panose="020B0600070205080204" pitchFamily="34" charset="-128"/>
              </a:rPr>
            </a:br>
            <a:r>
              <a:rPr lang="en-US" altLang="en-US" sz="900" dirty="0">
                <a:latin typeface="Arial" panose="020B0604020202020204" pitchFamily="34" charset="0"/>
                <a:ea typeface="ＭＳ Ｐゴシック" panose="020B0600070205080204" pitchFamily="34" charset="-128"/>
              </a:rPr>
              <a:t>and disposal of refrigerants and insulating foam in home appliances</a:t>
            </a:r>
          </a:p>
          <a:p>
            <a:pPr lvl="1">
              <a:lnSpc>
                <a:spcPct val="110000"/>
              </a:lnSpc>
              <a:spcBef>
                <a:spcPct val="0"/>
              </a:spcBef>
            </a:pPr>
            <a:r>
              <a:rPr lang="en-US" altLang="en-US" sz="900" dirty="0">
                <a:latin typeface="Arial" panose="020B0604020202020204" pitchFamily="34" charset="0"/>
                <a:ea typeface="ＭＳ Ｐゴシック" panose="020B0600070205080204" pitchFamily="34" charset="-128"/>
              </a:rPr>
              <a:t>Reduces energy consumption, saves landfill space</a:t>
            </a:r>
          </a:p>
          <a:p>
            <a:pPr lvl="1">
              <a:lnSpc>
                <a:spcPct val="110000"/>
              </a:lnSpc>
              <a:spcBef>
                <a:spcPct val="0"/>
              </a:spcBef>
            </a:pPr>
            <a:endParaRPr lang="en-US" altLang="en-US" sz="900" dirty="0">
              <a:latin typeface="Arial" panose="020B0604020202020204" pitchFamily="34" charset="0"/>
              <a:ea typeface="ＭＳ Ｐゴシック" panose="020B0600070205080204" pitchFamily="34" charset="-128"/>
            </a:endParaRPr>
          </a:p>
          <a:p>
            <a:pPr lvl="1">
              <a:lnSpc>
                <a:spcPct val="110000"/>
              </a:lnSpc>
              <a:spcBef>
                <a:spcPct val="0"/>
              </a:spcBef>
            </a:pPr>
            <a:endParaRPr lang="en-US" altLang="en-US" sz="900" dirty="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A338AD54-7F75-408B-A7D6-1E314BEE4B5D}" type="slidenum">
              <a:rPr lang="en-US" smtClean="0"/>
              <a:pPr/>
              <a:t>14</a:t>
            </a:fld>
            <a:endParaRPr lang="en-US" dirty="0"/>
          </a:p>
        </p:txBody>
      </p:sp>
    </p:spTree>
    <p:extLst>
      <p:ext uri="{BB962C8B-B14F-4D97-AF65-F5344CB8AC3E}">
        <p14:creationId xmlns:p14="http://schemas.microsoft.com/office/powerpoint/2010/main" val="2154197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616C4C-068A-4157-B48A-874C24FD744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724408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616C4C-068A-4157-B48A-874C24FD7444}" type="slidenum">
              <a:rPr lang="en-US" smtClean="0"/>
              <a:pPr/>
              <a:t>17</a:t>
            </a:fld>
            <a:endParaRPr lang="en-US"/>
          </a:p>
        </p:txBody>
      </p:sp>
    </p:spTree>
    <p:extLst>
      <p:ext uri="{BB962C8B-B14F-4D97-AF65-F5344CB8AC3E}">
        <p14:creationId xmlns:p14="http://schemas.microsoft.com/office/powerpoint/2010/main" val="1859146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616C4C-068A-4157-B48A-874C24FD7444}" type="slidenum">
              <a:rPr lang="en-US" smtClean="0"/>
              <a:pPr/>
              <a:t>18</a:t>
            </a:fld>
            <a:endParaRPr lang="en-US"/>
          </a:p>
        </p:txBody>
      </p:sp>
    </p:spTree>
    <p:extLst>
      <p:ext uri="{BB962C8B-B14F-4D97-AF65-F5344CB8AC3E}">
        <p14:creationId xmlns:p14="http://schemas.microsoft.com/office/powerpoint/2010/main" val="1165069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8AD54-7F75-408B-A7D6-1E314BEE4B5D}" type="slidenum">
              <a:rPr lang="en-US" smtClean="0"/>
              <a:pPr/>
              <a:t>2</a:t>
            </a:fld>
            <a:endParaRPr lang="en-US" dirty="0"/>
          </a:p>
        </p:txBody>
      </p:sp>
    </p:spTree>
    <p:extLst>
      <p:ext uri="{BB962C8B-B14F-4D97-AF65-F5344CB8AC3E}">
        <p14:creationId xmlns:p14="http://schemas.microsoft.com/office/powerpoint/2010/main" val="962292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OAP protects the ozone layer, addresses climate change, and improves regional air quality.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OAP does this through domestic regulations, international protocols and partnership and technical assistance programs.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It runs market-based programs such as the Acid Rain Program and the Cross-State Air Pollution Rule, as well as public/private partnership programs such as ENERGY STAR.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New director, Chris </a:t>
            </a:r>
            <a:r>
              <a:rPr lang="en-US" sz="1200" b="0" i="0" kern="1200" dirty="0" err="1">
                <a:solidFill>
                  <a:schemeClr val="tx1"/>
                </a:solidFill>
                <a:effectLst/>
                <a:latin typeface="+mn-lt"/>
                <a:ea typeface="+mn-ea"/>
                <a:cs typeface="+mn-cs"/>
              </a:rPr>
              <a:t>Grundler</a:t>
            </a:r>
            <a:endParaRPr lang="en-US" dirty="0"/>
          </a:p>
        </p:txBody>
      </p:sp>
      <p:sp>
        <p:nvSpPr>
          <p:cNvPr id="4" name="Slide Number Placeholder 3"/>
          <p:cNvSpPr>
            <a:spLocks noGrp="1"/>
          </p:cNvSpPr>
          <p:nvPr>
            <p:ph type="sldNum" sz="quarter" idx="10"/>
          </p:nvPr>
        </p:nvSpPr>
        <p:spPr/>
        <p:txBody>
          <a:bodyPr/>
          <a:lstStyle/>
          <a:p>
            <a:fld id="{A338AD54-7F75-408B-A7D6-1E314BEE4B5D}" type="slidenum">
              <a:rPr lang="en-US" smtClean="0"/>
              <a:pPr/>
              <a:t>3</a:t>
            </a:fld>
            <a:endParaRPr lang="en-US" dirty="0"/>
          </a:p>
        </p:txBody>
      </p:sp>
    </p:spTree>
    <p:extLst>
      <p:ext uri="{BB962C8B-B14F-4D97-AF65-F5344CB8AC3E}">
        <p14:creationId xmlns:p14="http://schemas.microsoft.com/office/powerpoint/2010/main" val="2765775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photos?</a:t>
            </a:r>
          </a:p>
        </p:txBody>
      </p:sp>
      <p:sp>
        <p:nvSpPr>
          <p:cNvPr id="4" name="Slide Number Placeholder 3"/>
          <p:cNvSpPr>
            <a:spLocks noGrp="1"/>
          </p:cNvSpPr>
          <p:nvPr>
            <p:ph type="sldNum" sz="quarter" idx="10"/>
          </p:nvPr>
        </p:nvSpPr>
        <p:spPr/>
        <p:txBody>
          <a:bodyPr/>
          <a:lstStyle/>
          <a:p>
            <a:fld id="{A338AD54-7F75-408B-A7D6-1E314BEE4B5D}" type="slidenum">
              <a:rPr lang="en-US" smtClean="0"/>
              <a:pPr/>
              <a:t>4</a:t>
            </a:fld>
            <a:endParaRPr lang="en-US" dirty="0"/>
          </a:p>
        </p:txBody>
      </p:sp>
    </p:spTree>
    <p:extLst>
      <p:ext uri="{BB962C8B-B14F-4D97-AF65-F5344CB8AC3E}">
        <p14:creationId xmlns:p14="http://schemas.microsoft.com/office/powerpoint/2010/main" val="1673001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8AD54-7F75-408B-A7D6-1E314BEE4B5D}" type="slidenum">
              <a:rPr lang="en-US" smtClean="0"/>
              <a:pPr/>
              <a:t>5</a:t>
            </a:fld>
            <a:endParaRPr lang="en-US" dirty="0"/>
          </a:p>
        </p:txBody>
      </p:sp>
    </p:spTree>
    <p:extLst>
      <p:ext uri="{BB962C8B-B14F-4D97-AF65-F5344CB8AC3E}">
        <p14:creationId xmlns:p14="http://schemas.microsoft.com/office/powerpoint/2010/main" val="1214792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defRPr/>
            </a:pPr>
            <a:r>
              <a:rPr lang="en-US" altLang="en-US" sz="1400" b="1" dirty="0"/>
              <a:t>Regulatory outreach</a:t>
            </a:r>
            <a:endParaRPr lang="en-US" altLang="en-US" sz="1400" dirty="0"/>
          </a:p>
          <a:p>
            <a:pPr lvl="1">
              <a:defRPr/>
            </a:pPr>
            <a:r>
              <a:rPr lang="en-US" altLang="en-US" sz="1400" dirty="0"/>
              <a:t>Coordinating interstate transport work with OAQPS (NTAA &amp; EJ calls to discuss actions on 2008 and 2015 ozone transport)</a:t>
            </a:r>
          </a:p>
          <a:p>
            <a:pPr lvl="1">
              <a:defRPr/>
            </a:pPr>
            <a:r>
              <a:rPr lang="en-US" altLang="en-US" sz="1400" dirty="0"/>
              <a:t>Provide information on alternatives to ODS and refrigerant management</a:t>
            </a:r>
          </a:p>
          <a:p>
            <a:pPr lvl="1">
              <a:defRPr/>
            </a:pPr>
            <a:r>
              <a:rPr lang="en-US" altLang="en-US" sz="1400" dirty="0"/>
              <a:t>Provide support on CPP repeal and replacement rules as needed</a:t>
            </a:r>
          </a:p>
          <a:p>
            <a:endParaRPr lang="en-US" dirty="0"/>
          </a:p>
        </p:txBody>
      </p:sp>
      <p:sp>
        <p:nvSpPr>
          <p:cNvPr id="4" name="Slide Number Placeholder 3"/>
          <p:cNvSpPr>
            <a:spLocks noGrp="1"/>
          </p:cNvSpPr>
          <p:nvPr>
            <p:ph type="sldNum" sz="quarter" idx="10"/>
          </p:nvPr>
        </p:nvSpPr>
        <p:spPr/>
        <p:txBody>
          <a:bodyPr/>
          <a:lstStyle/>
          <a:p>
            <a:fld id="{A338AD54-7F75-408B-A7D6-1E314BEE4B5D}" type="slidenum">
              <a:rPr lang="en-US" smtClean="0"/>
              <a:pPr/>
              <a:t>6</a:t>
            </a:fld>
            <a:endParaRPr lang="en-US" dirty="0"/>
          </a:p>
        </p:txBody>
      </p:sp>
    </p:spTree>
    <p:extLst>
      <p:ext uri="{BB962C8B-B14F-4D97-AF65-F5344CB8AC3E}">
        <p14:creationId xmlns:p14="http://schemas.microsoft.com/office/powerpoint/2010/main" val="334481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latin typeface="Arial" panose="020B0604020202020204" pitchFamily="34" charset="0"/>
                <a:ea typeface="ＭＳ Ｐゴシック" panose="020B0600070205080204" pitchFamily="34" charset="-128"/>
              </a:rPr>
              <a:t>OAP is different from other offices</a:t>
            </a:r>
          </a:p>
          <a:p>
            <a:endParaRPr lang="en-US" altLang="en-US" sz="1200" dirty="0">
              <a:latin typeface="Arial" panose="020B0604020202020204" pitchFamily="34" charset="0"/>
              <a:ea typeface="ＭＳ Ｐゴシック" panose="020B0600070205080204" pitchFamily="34" charset="-128"/>
            </a:endParaRPr>
          </a:p>
          <a:p>
            <a:r>
              <a:rPr lang="en-US" altLang="en-US" sz="1200" dirty="0">
                <a:latin typeface="Arial" panose="020B0604020202020204" pitchFamily="34" charset="0"/>
                <a:ea typeface="ＭＳ Ｐゴシック" panose="020B0600070205080204" pitchFamily="34" charset="-128"/>
              </a:rPr>
              <a:t>OAP does not issue as many regulations as other offices such as OAQPS so we have a different approach to working with tribes. While we do some work with tribes on our regulatory efforts (example CSAPR), much of our work is focused on support of tribal monitoring and providing resources and information about climate change adaptation and mitigation through our partnership programs.</a:t>
            </a:r>
          </a:p>
          <a:p>
            <a:endParaRPr lang="en-US" altLang="en-US" sz="1200" dirty="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A338AD54-7F75-408B-A7D6-1E314BEE4B5D}" type="slidenum">
              <a:rPr lang="en-US" smtClean="0"/>
              <a:pPr/>
              <a:t>7</a:t>
            </a:fld>
            <a:endParaRPr lang="en-US" dirty="0"/>
          </a:p>
        </p:txBody>
      </p:sp>
    </p:spTree>
    <p:extLst>
      <p:ext uri="{BB962C8B-B14F-4D97-AF65-F5344CB8AC3E}">
        <p14:creationId xmlns:p14="http://schemas.microsoft.com/office/powerpoint/2010/main" val="4244565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CASTNET – the Clean Air Status Trends Network – is a rural air monitoring network that assesses and tracks regional air trends in sulfur, ozone, nitrogen, and ammonia. NADP is the National Atmospheric Deposition Program</a:t>
            </a:r>
          </a:p>
          <a:p>
            <a:endParaRPr lang="en-US" dirty="0"/>
          </a:p>
          <a:p>
            <a:r>
              <a:rPr lang="en-US" dirty="0"/>
              <a:t>Participating in CASTNET can improve representation in regional and national policy developments; provide important data on pollution and its ecological impacts, and build tribal capacity.</a:t>
            </a:r>
          </a:p>
          <a:p>
            <a:endParaRPr lang="en-US" dirty="0"/>
          </a:p>
          <a:p>
            <a:r>
              <a:rPr lang="en-US" dirty="0"/>
              <a:t>CASTNET Partners are responsible for funding and operations. EPA is responsible for technical and logistical guidance, training, equipment maintenance, lab analysis, and data validation.</a:t>
            </a:r>
          </a:p>
          <a:p>
            <a:endParaRPr lang="en-US" dirty="0"/>
          </a:p>
          <a:p>
            <a:r>
              <a:rPr lang="en-US" dirty="0"/>
              <a:t>Tribes are important CASTNET partners, including the Santee Sioux Nation (NE), Cherokee Nation (OK), and the Alabama-Coushatta Tribe (TX), the Kickapoo Tribe (KS), the Red Lake Band of Chippewa (MN), and the Nez Perce Tribe (ID). </a:t>
            </a:r>
          </a:p>
          <a:p>
            <a:endParaRPr lang="en-US" dirty="0"/>
          </a:p>
          <a:p>
            <a:r>
              <a:rPr lang="en-US" dirty="0"/>
              <a:t>Monitoring is a long-term commitment to work with tribes.</a:t>
            </a:r>
          </a:p>
          <a:p>
            <a:endParaRPr lang="en-US" dirty="0"/>
          </a:p>
        </p:txBody>
      </p:sp>
      <p:sp>
        <p:nvSpPr>
          <p:cNvPr id="4" name="Slide Number Placeholder 3"/>
          <p:cNvSpPr>
            <a:spLocks noGrp="1"/>
          </p:cNvSpPr>
          <p:nvPr>
            <p:ph type="sldNum" sz="quarter" idx="10"/>
          </p:nvPr>
        </p:nvSpPr>
        <p:spPr/>
        <p:txBody>
          <a:bodyPr/>
          <a:lstStyle/>
          <a:p>
            <a:fld id="{A338AD54-7F75-408B-A7D6-1E314BEE4B5D}" type="slidenum">
              <a:rPr lang="en-US" smtClean="0"/>
              <a:pPr/>
              <a:t>8</a:t>
            </a:fld>
            <a:endParaRPr lang="en-US" dirty="0"/>
          </a:p>
        </p:txBody>
      </p:sp>
    </p:spTree>
    <p:extLst>
      <p:ext uri="{BB962C8B-B14F-4D97-AF65-F5344CB8AC3E}">
        <p14:creationId xmlns:p14="http://schemas.microsoft.com/office/powerpoint/2010/main" val="1033299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b="1" dirty="0"/>
              <a:t>CASTNET – the Clean Air Status and Trends Network – 95 sites throughout US and Canada – six on tribal lands</a:t>
            </a:r>
          </a:p>
          <a:p>
            <a:pPr>
              <a:lnSpc>
                <a:spcPct val="90000"/>
              </a:lnSpc>
            </a:pPr>
            <a:r>
              <a:rPr lang="en-US" sz="1200" b="1" dirty="0"/>
              <a:t>Purpose: </a:t>
            </a:r>
            <a:r>
              <a:rPr lang="en-US" sz="1200" dirty="0"/>
              <a:t>Rural air monitoring network that assesses and tracks regional air trends (sulfur, ozone, nitrogen, and ammonia)</a:t>
            </a:r>
          </a:p>
          <a:p>
            <a:pPr>
              <a:lnSpc>
                <a:spcPct val="90000"/>
              </a:lnSpc>
            </a:pPr>
            <a:r>
              <a:rPr lang="en-US" sz="1200" b="1" dirty="0"/>
              <a:t>Benefit: </a:t>
            </a:r>
            <a:r>
              <a:rPr lang="en-US" sz="1200" dirty="0"/>
              <a:t>Participation can improve representation in regional and national policy developments; provide data on pollutant concentrations, atmospheric deposition, and ecological impacts; build tribal capacity</a:t>
            </a:r>
          </a:p>
          <a:p>
            <a:pPr>
              <a:lnSpc>
                <a:spcPct val="90000"/>
              </a:lnSpc>
            </a:pPr>
            <a:r>
              <a:rPr lang="en-US" sz="1200" b="1" dirty="0"/>
              <a:t>Cost</a:t>
            </a:r>
            <a:r>
              <a:rPr lang="en-US" sz="1200" dirty="0"/>
              <a:t>: Partners responsible for funding and operations, EPA responsible for technical and logistical guidance in establishing sites, training, equipment maintenance and calibration, laboratory analysis, audits, data validation</a:t>
            </a:r>
          </a:p>
          <a:p>
            <a:r>
              <a:rPr lang="en-US" sz="1200" dirty="0"/>
              <a:t>Three </a:t>
            </a:r>
            <a:r>
              <a:rPr lang="en-US" sz="1200" b="1" dirty="0"/>
              <a:t>full CASTNET sites</a:t>
            </a:r>
            <a:r>
              <a:rPr lang="en-US" sz="1200" dirty="0"/>
              <a:t> in partnership with the Santee Sioux Nation (NE), Cherokee Nation (OK) and Alabama-Coushatta Tribe (TX). </a:t>
            </a:r>
          </a:p>
          <a:p>
            <a:r>
              <a:rPr lang="en-US" sz="1200" dirty="0"/>
              <a:t>Three CASTNET </a:t>
            </a:r>
            <a:r>
              <a:rPr lang="en-US" sz="1200" b="1" dirty="0"/>
              <a:t>small-footprint monitoring sites</a:t>
            </a:r>
            <a:r>
              <a:rPr lang="en-US" sz="1200" dirty="0"/>
              <a:t> in partnership with the Kickapoo Tribe (KS), the Red Lake Band of Chippewa (MN), and the Nez Perce Tribe (ID). These small-footprint monitoring sites provide a low cost, low maintenance method for tribes to become involved with the CASTNET monitoring program. </a:t>
            </a:r>
          </a:p>
          <a:p>
            <a:pPr>
              <a:lnSpc>
                <a:spcPct val="90000"/>
              </a:lnSpc>
            </a:pPr>
            <a:r>
              <a:rPr lang="en-US" sz="1200" b="1" dirty="0"/>
              <a:t>epa.gov/</a:t>
            </a:r>
            <a:r>
              <a:rPr lang="en-US" sz="1200" b="1" dirty="0" err="1"/>
              <a:t>castnet</a:t>
            </a:r>
            <a:endParaRPr lang="en-US" sz="1200" b="1" dirty="0"/>
          </a:p>
          <a:p>
            <a:pPr>
              <a:lnSpc>
                <a:spcPct val="90000"/>
              </a:lnSpc>
            </a:pPr>
            <a:r>
              <a:rPr lang="en-US" sz="1200" dirty="0"/>
              <a:t>Contact: Melissa Puchalski (</a:t>
            </a:r>
            <a:r>
              <a:rPr lang="en-US" sz="1200" dirty="0">
                <a:latin typeface="Bauhaus 93" panose="04030905020B02020C02" pitchFamily="82" charset="0"/>
                <a:hlinkClick r:id="rId3"/>
              </a:rPr>
              <a:t>puchalski.melissa@epa.gov</a:t>
            </a:r>
            <a:r>
              <a:rPr lang="en-US" sz="1200" dirty="0">
                <a:latin typeface="Bauhaus 93" panose="04030905020B02020C02" pitchFamily="82" charset="0"/>
              </a:rPr>
              <a:t>)</a:t>
            </a:r>
          </a:p>
          <a:p>
            <a:endParaRPr lang="en-US" dirty="0"/>
          </a:p>
        </p:txBody>
      </p:sp>
      <p:sp>
        <p:nvSpPr>
          <p:cNvPr id="4" name="Slide Number Placeholder 3"/>
          <p:cNvSpPr>
            <a:spLocks noGrp="1"/>
          </p:cNvSpPr>
          <p:nvPr>
            <p:ph type="sldNum" sz="quarter" idx="10"/>
          </p:nvPr>
        </p:nvSpPr>
        <p:spPr/>
        <p:txBody>
          <a:bodyPr/>
          <a:lstStyle/>
          <a:p>
            <a:fld id="{A338AD54-7F75-408B-A7D6-1E314BEE4B5D}" type="slidenum">
              <a:rPr lang="en-US" smtClean="0"/>
              <a:pPr/>
              <a:t>9</a:t>
            </a:fld>
            <a:endParaRPr lang="en-US" dirty="0"/>
          </a:p>
        </p:txBody>
      </p:sp>
    </p:spTree>
    <p:extLst>
      <p:ext uri="{BB962C8B-B14F-4D97-AF65-F5344CB8AC3E}">
        <p14:creationId xmlns:p14="http://schemas.microsoft.com/office/powerpoint/2010/main" val="3631490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CFFB085D-9FE9-4535-B526-C7691610567B}" type="datetime1">
              <a:rPr lang="en-US" smtClean="0"/>
              <a:pPr/>
              <a:t>9/20/2019</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34D03674-5AA8-4A12-8C82-542D3C01BB1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625F47B-E21F-44DF-A87B-BC2051CA632C}" type="datetime1">
              <a:rPr lang="en-US" smtClean="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D03674-5AA8-4A12-8C82-542D3C01BB1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872DB2-766D-436A-816F-A77B44126790}" type="datetime1">
              <a:rPr lang="en-US" smtClean="0"/>
              <a:pPr/>
              <a:t>9/20/2019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D03674-5AA8-4A12-8C82-542D3C01BB1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sz="2800">
                <a:solidFill>
                  <a:schemeClr val="tx2">
                    <a:lumMod val="7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9E61BE77-C7C4-453E-8450-8AD2CF727329}" type="datetime1">
              <a:rPr lang="en-US" smtClean="0"/>
              <a:pPr>
                <a:defRPr/>
              </a:pPr>
              <a:t>9/20/2019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344D6B5-692F-4CF0-88BF-FEDE192D3C18}"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73411" name="Rectangle 3"/>
          <p:cNvSpPr>
            <a:spLocks noChangeArrowheads="1"/>
          </p:cNvSpPr>
          <p:nvPr/>
        </p:nvSpPr>
        <p:spPr bwMode="auto">
          <a:xfrm>
            <a:off x="4572000" y="2044700"/>
            <a:ext cx="4572000" cy="1644650"/>
          </a:xfrm>
          <a:prstGeom prst="rect">
            <a:avLst/>
          </a:prstGeom>
          <a:noFill/>
          <a:ln w="9525">
            <a:noFill/>
            <a:miter lim="800000"/>
            <a:headEnd/>
            <a:tailEnd/>
          </a:ln>
          <a:effectLst/>
        </p:spPr>
        <p:txBody>
          <a:bodyPr wrap="none" anchor="ctr"/>
          <a:lstStyle/>
          <a:p>
            <a:pPr fontAlgn="base">
              <a:spcBef>
                <a:spcPct val="0"/>
              </a:spcBef>
              <a:spcAft>
                <a:spcPct val="0"/>
              </a:spcAft>
            </a:pPr>
            <a:endParaRPr lang="en-US">
              <a:solidFill>
                <a:srgbClr val="000000"/>
              </a:solidFill>
            </a:endParaRPr>
          </a:p>
        </p:txBody>
      </p:sp>
      <p:sp>
        <p:nvSpPr>
          <p:cNvPr id="273412" name="Text Box 4"/>
          <p:cNvSpPr txBox="1">
            <a:spLocks noChangeArrowheads="1"/>
          </p:cNvSpPr>
          <p:nvPr/>
        </p:nvSpPr>
        <p:spPr bwMode="auto">
          <a:xfrm rot="5400000">
            <a:off x="319087" y="1185863"/>
            <a:ext cx="549275" cy="457200"/>
          </a:xfrm>
          <a:prstGeom prst="rect">
            <a:avLst/>
          </a:prstGeom>
          <a:noFill/>
          <a:ln w="9525">
            <a:noFill/>
            <a:miter lim="800000"/>
            <a:headEnd/>
            <a:tailEnd/>
          </a:ln>
          <a:effectLst/>
        </p:spPr>
        <p:txBody>
          <a:bodyPr rot="10800000" vert="eaVert">
            <a:spAutoFit/>
          </a:bodyPr>
          <a:lstStyle/>
          <a:p>
            <a:pPr fontAlgn="base">
              <a:spcBef>
                <a:spcPct val="50000"/>
              </a:spcBef>
              <a:spcAft>
                <a:spcPct val="0"/>
              </a:spcAft>
            </a:pPr>
            <a:endParaRPr lang="en-US">
              <a:solidFill>
                <a:srgbClr val="000000"/>
              </a:solidFill>
            </a:endParaRPr>
          </a:p>
        </p:txBody>
      </p:sp>
      <p:pic>
        <p:nvPicPr>
          <p:cNvPr id="273413" name="Picture 5" descr="bottom banner"/>
          <p:cNvPicPr>
            <a:picLocks noChangeAspect="1" noChangeArrowheads="1"/>
          </p:cNvPicPr>
          <p:nvPr/>
        </p:nvPicPr>
        <p:blipFill>
          <a:blip r:embed="rId2" cstate="print"/>
          <a:srcRect/>
          <a:stretch>
            <a:fillRect/>
          </a:stretch>
        </p:blipFill>
        <p:spPr bwMode="auto">
          <a:xfrm>
            <a:off x="0" y="5943600"/>
            <a:ext cx="9144000" cy="914400"/>
          </a:xfrm>
          <a:prstGeom prst="rect">
            <a:avLst/>
          </a:prstGeom>
          <a:noFill/>
        </p:spPr>
      </p:pic>
      <p:sp>
        <p:nvSpPr>
          <p:cNvPr id="273414" name="Rectangle 6"/>
          <p:cNvSpPr>
            <a:spLocks noChangeArrowheads="1"/>
          </p:cNvSpPr>
          <p:nvPr/>
        </p:nvSpPr>
        <p:spPr bwMode="auto">
          <a:xfrm>
            <a:off x="0" y="0"/>
            <a:ext cx="9144000" cy="914400"/>
          </a:xfrm>
          <a:prstGeom prst="rect">
            <a:avLst/>
          </a:prstGeom>
          <a:solidFill>
            <a:srgbClr val="5B7EBC"/>
          </a:solidFill>
          <a:ln w="9525">
            <a:noFill/>
            <a:miter lim="800000"/>
            <a:headEnd/>
            <a:tailEnd/>
          </a:ln>
          <a:effectLst/>
        </p:spPr>
        <p:txBody>
          <a:bodyPr wrap="none" anchor="ctr"/>
          <a:lstStyle/>
          <a:p>
            <a:pPr fontAlgn="base">
              <a:spcBef>
                <a:spcPct val="0"/>
              </a:spcBef>
              <a:spcAft>
                <a:spcPct val="0"/>
              </a:spcAft>
            </a:pPr>
            <a:endParaRPr lang="en-US">
              <a:solidFill>
                <a:srgbClr val="000000"/>
              </a:solidFill>
            </a:endParaRPr>
          </a:p>
        </p:txBody>
      </p:sp>
      <p:pic>
        <p:nvPicPr>
          <p:cNvPr id="273415" name="Picture 7" descr="epa_logo_vert_rev"/>
          <p:cNvPicPr>
            <a:picLocks noChangeAspect="1" noChangeArrowheads="1"/>
          </p:cNvPicPr>
          <p:nvPr/>
        </p:nvPicPr>
        <p:blipFill>
          <a:blip r:embed="rId3" cstate="print"/>
          <a:srcRect/>
          <a:stretch>
            <a:fillRect/>
          </a:stretch>
        </p:blipFill>
        <p:spPr bwMode="auto">
          <a:xfrm>
            <a:off x="142875" y="190500"/>
            <a:ext cx="1404938" cy="555625"/>
          </a:xfrm>
          <a:prstGeom prst="rect">
            <a:avLst/>
          </a:prstGeom>
          <a:noFill/>
        </p:spPr>
      </p:pic>
      <p:pic>
        <p:nvPicPr>
          <p:cNvPr id="273421" name="Picture 13" descr="iStock_000001589846Largecmyk"/>
          <p:cNvPicPr>
            <a:picLocks noChangeAspect="1" noChangeArrowheads="1"/>
          </p:cNvPicPr>
          <p:nvPr userDrawn="1"/>
        </p:nvPicPr>
        <p:blipFill>
          <a:blip r:embed="rId4" cstate="print"/>
          <a:srcRect/>
          <a:stretch>
            <a:fillRect/>
          </a:stretch>
        </p:blipFill>
        <p:spPr bwMode="auto">
          <a:xfrm>
            <a:off x="0" y="4997450"/>
            <a:ext cx="1244600" cy="828675"/>
          </a:xfrm>
          <a:prstGeom prst="rect">
            <a:avLst/>
          </a:prstGeom>
          <a:noFill/>
        </p:spPr>
      </p:pic>
      <p:pic>
        <p:nvPicPr>
          <p:cNvPr id="273422" name="Picture 14" descr="ist2_5191511-pediatric-patient-care-2[1]"/>
          <p:cNvPicPr>
            <a:picLocks noChangeAspect="1" noChangeArrowheads="1"/>
          </p:cNvPicPr>
          <p:nvPr userDrawn="1"/>
        </p:nvPicPr>
        <p:blipFill>
          <a:blip r:embed="rId5" cstate="print"/>
          <a:srcRect/>
          <a:stretch>
            <a:fillRect/>
          </a:stretch>
        </p:blipFill>
        <p:spPr bwMode="auto">
          <a:xfrm>
            <a:off x="0" y="1066800"/>
            <a:ext cx="1217613" cy="809625"/>
          </a:xfrm>
          <a:prstGeom prst="rect">
            <a:avLst/>
          </a:prstGeom>
          <a:noFill/>
          <a:ln w="9525">
            <a:noFill/>
            <a:miter lim="800000"/>
            <a:headEnd/>
            <a:tailEnd/>
          </a:ln>
        </p:spPr>
      </p:pic>
      <p:pic>
        <p:nvPicPr>
          <p:cNvPr id="273423" name="Picture 15" descr="iStock_000001520251Mediumcmyk"/>
          <p:cNvPicPr>
            <a:picLocks noChangeAspect="1" noChangeArrowheads="1"/>
          </p:cNvPicPr>
          <p:nvPr userDrawn="1"/>
        </p:nvPicPr>
        <p:blipFill>
          <a:blip r:embed="rId6" cstate="print"/>
          <a:srcRect/>
          <a:stretch>
            <a:fillRect/>
          </a:stretch>
        </p:blipFill>
        <p:spPr bwMode="auto">
          <a:xfrm>
            <a:off x="-9525" y="3005138"/>
            <a:ext cx="1246188" cy="830262"/>
          </a:xfrm>
          <a:prstGeom prst="rect">
            <a:avLst/>
          </a:prstGeom>
          <a:noFill/>
          <a:ln w="9525">
            <a:noFill/>
            <a:miter lim="800000"/>
            <a:headEnd/>
            <a:tailEnd/>
          </a:ln>
        </p:spPr>
      </p:pic>
      <p:pic>
        <p:nvPicPr>
          <p:cNvPr id="273424" name="Picture 16" descr="iStock_000001317146Large cmyk"/>
          <p:cNvPicPr>
            <a:picLocks noChangeAspect="1" noChangeArrowheads="1"/>
          </p:cNvPicPr>
          <p:nvPr userDrawn="1"/>
        </p:nvPicPr>
        <p:blipFill>
          <a:blip r:embed="rId7" cstate="print"/>
          <a:srcRect/>
          <a:stretch>
            <a:fillRect/>
          </a:stretch>
        </p:blipFill>
        <p:spPr bwMode="auto">
          <a:xfrm>
            <a:off x="0" y="1997075"/>
            <a:ext cx="1223963" cy="879475"/>
          </a:xfrm>
          <a:prstGeom prst="rect">
            <a:avLst/>
          </a:prstGeom>
          <a:noFill/>
          <a:ln w="9525">
            <a:noFill/>
            <a:miter lim="800000"/>
            <a:headEnd/>
            <a:tailEnd/>
          </a:ln>
        </p:spPr>
      </p:pic>
      <p:pic>
        <p:nvPicPr>
          <p:cNvPr id="273425" name="Picture 17" descr="iStock_000005366886Mediumcmyk"/>
          <p:cNvPicPr>
            <a:picLocks noChangeAspect="1" noChangeArrowheads="1"/>
          </p:cNvPicPr>
          <p:nvPr userDrawn="1"/>
        </p:nvPicPr>
        <p:blipFill>
          <a:blip r:embed="rId8" cstate="print"/>
          <a:srcRect/>
          <a:stretch>
            <a:fillRect/>
          </a:stretch>
        </p:blipFill>
        <p:spPr bwMode="auto">
          <a:xfrm>
            <a:off x="0" y="3971925"/>
            <a:ext cx="1243013" cy="898525"/>
          </a:xfrm>
          <a:prstGeom prst="rect">
            <a:avLst/>
          </a:prstGeom>
          <a:noFill/>
          <a:ln w="9525">
            <a:noFill/>
            <a:miter lim="800000"/>
            <a:headEnd/>
            <a:tailEnd/>
          </a:ln>
        </p:spPr>
      </p:pic>
      <p:sp>
        <p:nvSpPr>
          <p:cNvPr id="273426" name="Rectangle 18"/>
          <p:cNvSpPr>
            <a:spLocks noChangeArrowheads="1"/>
          </p:cNvSpPr>
          <p:nvPr userDrawn="1"/>
        </p:nvSpPr>
        <p:spPr bwMode="auto">
          <a:xfrm>
            <a:off x="0" y="922338"/>
            <a:ext cx="9144000" cy="88900"/>
          </a:xfrm>
          <a:prstGeom prst="rect">
            <a:avLst/>
          </a:prstGeom>
          <a:solidFill>
            <a:srgbClr val="498F4D"/>
          </a:solidFill>
          <a:ln w="9525">
            <a:noFill/>
            <a:miter lim="800000"/>
            <a:headEnd/>
            <a:tailEnd/>
          </a:ln>
          <a:effectLst/>
        </p:spPr>
        <p:txBody>
          <a:bodyPr wrap="none" anchor="ctr"/>
          <a:lstStyle/>
          <a:p>
            <a:pPr fontAlgn="base">
              <a:spcBef>
                <a:spcPct val="0"/>
              </a:spcBef>
              <a:spcAft>
                <a:spcPct val="0"/>
              </a:spcAft>
            </a:pPr>
            <a:endParaRPr lang="en-US">
              <a:solidFill>
                <a:srgbClr val="000000"/>
              </a:solidFill>
            </a:endParaRPr>
          </a:p>
        </p:txBody>
      </p:sp>
      <p:sp>
        <p:nvSpPr>
          <p:cNvPr id="273427" name="Line 19"/>
          <p:cNvSpPr>
            <a:spLocks noChangeShapeType="1"/>
          </p:cNvSpPr>
          <p:nvPr userDrawn="1"/>
        </p:nvSpPr>
        <p:spPr bwMode="auto">
          <a:xfrm>
            <a:off x="0" y="914400"/>
            <a:ext cx="9144000" cy="0"/>
          </a:xfrm>
          <a:prstGeom prst="line">
            <a:avLst/>
          </a:prstGeom>
          <a:noFill/>
          <a:ln w="19050">
            <a:solidFill>
              <a:schemeClr val="bg1"/>
            </a:solidFill>
            <a:round/>
            <a:headEnd/>
            <a:tailEnd/>
          </a:ln>
          <a:effectLst/>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2583633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2D39CD6A-9E4B-42BB-9CE5-D1678B4DC2E3}" type="datetime1">
              <a:rPr lang="en-US" smtClean="0"/>
              <a:pPr/>
              <a:t>9/20/2019</a:t>
            </a:fld>
            <a:endParaRPr lang="en-US" dirty="0"/>
          </a:p>
        </p:txBody>
      </p:sp>
      <p:sp>
        <p:nvSpPr>
          <p:cNvPr id="9" name="Slide Number Placeholder 8"/>
          <p:cNvSpPr>
            <a:spLocks noGrp="1"/>
          </p:cNvSpPr>
          <p:nvPr>
            <p:ph type="sldNum" sz="quarter" idx="15"/>
          </p:nvPr>
        </p:nvSpPr>
        <p:spPr/>
        <p:txBody>
          <a:bodyPr rtlCol="0"/>
          <a:lstStyle/>
          <a:p>
            <a:fld id="{34D03674-5AA8-4A12-8C82-542D3C01BB15}"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64B1C311-A412-4B5C-988A-48B73E4468B7}" type="datetime1">
              <a:rPr lang="en-US" smtClean="0"/>
              <a:pPr/>
              <a:t>9/20/2019</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34D03674-5AA8-4A12-8C82-542D3C01BB15}"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D3BB3EB-56F4-437B-89EB-E7096F151310}" type="datetime1">
              <a:rPr lang="en-US" smtClean="0"/>
              <a:pPr/>
              <a:t>9/20/2019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D03674-5AA8-4A12-8C82-542D3C01BB15}"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0F3A9766-7B04-4E58-8F3D-970595A6C6E3}" type="datetime1">
              <a:rPr lang="en-US" smtClean="0"/>
              <a:pPr/>
              <a:t>9/20/2019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D03674-5AA8-4A12-8C82-542D3C01BB15}"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A7932EB6-E336-42F0-BFCD-8011C0644F69}" type="datetime1">
              <a:rPr lang="en-US" smtClean="0"/>
              <a:pPr/>
              <a:t>9/20/2019</a:t>
            </a:fld>
            <a:endParaRPr lang="en-US" dirty="0"/>
          </a:p>
        </p:txBody>
      </p:sp>
      <p:sp>
        <p:nvSpPr>
          <p:cNvPr id="7" name="Slide Number Placeholder 6"/>
          <p:cNvSpPr>
            <a:spLocks noGrp="1"/>
          </p:cNvSpPr>
          <p:nvPr>
            <p:ph type="sldNum" sz="quarter" idx="11"/>
          </p:nvPr>
        </p:nvSpPr>
        <p:spPr/>
        <p:txBody>
          <a:bodyPr rtlCol="0"/>
          <a:lstStyle/>
          <a:p>
            <a:fld id="{34D03674-5AA8-4A12-8C82-542D3C01BB15}"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1DA94-489D-4F5F-8951-53E4C7B5293C}" type="datetime1">
              <a:rPr lang="en-US" smtClean="0"/>
              <a:pPr/>
              <a:t>9/20/2019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D03674-5AA8-4A12-8C82-542D3C01BB1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2CA7FD28-B9B4-43F6-9D85-BF4E1EB41FCA}" type="datetime1">
              <a:rPr lang="en-US" smtClean="0"/>
              <a:pPr/>
              <a:t>9/20/2019</a:t>
            </a:fld>
            <a:endParaRPr lang="en-US" dirty="0"/>
          </a:p>
        </p:txBody>
      </p:sp>
      <p:sp>
        <p:nvSpPr>
          <p:cNvPr id="22" name="Slide Number Placeholder 21"/>
          <p:cNvSpPr>
            <a:spLocks noGrp="1"/>
          </p:cNvSpPr>
          <p:nvPr>
            <p:ph type="sldNum" sz="quarter" idx="15"/>
          </p:nvPr>
        </p:nvSpPr>
        <p:spPr/>
        <p:txBody>
          <a:bodyPr rtlCol="0"/>
          <a:lstStyle/>
          <a:p>
            <a:fld id="{34D03674-5AA8-4A12-8C82-542D3C01BB15}"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BBDF86C-C76B-438A-A305-24E176E34FC6}" type="datetime1">
              <a:rPr lang="en-US" smtClean="0"/>
              <a:pPr/>
              <a:t>9/20/2019</a:t>
            </a:fld>
            <a:endParaRPr lang="en-US" dirty="0"/>
          </a:p>
        </p:txBody>
      </p:sp>
      <p:sp>
        <p:nvSpPr>
          <p:cNvPr id="18" name="Slide Number Placeholder 17"/>
          <p:cNvSpPr>
            <a:spLocks noGrp="1"/>
          </p:cNvSpPr>
          <p:nvPr>
            <p:ph type="sldNum" sz="quarter" idx="11"/>
          </p:nvPr>
        </p:nvSpPr>
        <p:spPr/>
        <p:txBody>
          <a:bodyPr rtlCol="0"/>
          <a:lstStyle/>
          <a:p>
            <a:fld id="{34D03674-5AA8-4A12-8C82-542D3C01BB15}"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760A180-7616-48A8-8B28-D5659F488F93}" type="datetime1">
              <a:rPr lang="en-US" smtClean="0"/>
              <a:pPr/>
              <a:t>9/20/2019</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4D03674-5AA8-4A12-8C82-542D3C01BB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ghgdata.epa.gov/ghg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epa.gov/radon/state-indoor-radon-grants-resource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asthmacommunitynetwork.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epa.gov/indoor-air-quality-iaq/wildfires-and-indoor-air-quality-iaq"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epa.gov/indoor-air-quality-iaq/indoor-air-quality-tribal-partners-program" TargetMode="External"/><Relationship Id="rId2" Type="http://schemas.openxmlformats.org/officeDocument/2006/relationships/hyperlink" Target="https://www.epa.gov/indoor-air-quality-iaq" TargetMode="External"/><Relationship Id="rId1" Type="http://schemas.openxmlformats.org/officeDocument/2006/relationships/slideLayout" Target="../slideLayouts/slideLayout2.xml"/><Relationship Id="rId4" Type="http://schemas.openxmlformats.org/officeDocument/2006/relationships/hyperlink" Target="https://www.epa.gov.radtown/"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81000"/>
            <a:ext cx="6172200" cy="3189762"/>
          </a:xfrm>
        </p:spPr>
        <p:txBody>
          <a:bodyPr>
            <a:normAutofit fontScale="90000"/>
          </a:bodyPr>
          <a:lstStyle/>
          <a:p>
            <a:br>
              <a:rPr lang="en-US" sz="3600" dirty="0">
                <a:latin typeface="Calibri" pitchFamily="34" charset="0"/>
              </a:rPr>
            </a:br>
            <a:r>
              <a:rPr lang="en-US" sz="3600" dirty="0">
                <a:latin typeface="Calibri" pitchFamily="34" charset="0"/>
              </a:rPr>
              <a:t>Overview Briefing</a:t>
            </a:r>
            <a:br>
              <a:rPr lang="en-US" sz="3600" dirty="0">
                <a:latin typeface="Calibri" pitchFamily="34" charset="0"/>
              </a:rPr>
            </a:br>
            <a:r>
              <a:rPr lang="en-US" sz="3600" dirty="0">
                <a:latin typeface="Calibri" pitchFamily="34" charset="0"/>
              </a:rPr>
              <a:t>Alaska Tribal Air summit</a:t>
            </a:r>
            <a:br>
              <a:rPr lang="en-US" sz="3600" dirty="0">
                <a:latin typeface="Calibri" pitchFamily="34" charset="0"/>
              </a:rPr>
            </a:br>
            <a:r>
              <a:rPr lang="en-US" sz="3600" dirty="0">
                <a:latin typeface="Calibri" pitchFamily="34" charset="0"/>
              </a:rPr>
              <a:t>Office of Atmospheric Programs and Office of </a:t>
            </a:r>
            <a:r>
              <a:rPr lang="en-US" sz="3600" dirty="0" err="1">
                <a:latin typeface="Calibri" pitchFamily="34" charset="0"/>
              </a:rPr>
              <a:t>Ratiation</a:t>
            </a:r>
            <a:r>
              <a:rPr lang="en-US" sz="3600" dirty="0">
                <a:latin typeface="Calibri" pitchFamily="34" charset="0"/>
              </a:rPr>
              <a:t> and Indoor Air</a:t>
            </a:r>
            <a:br>
              <a:rPr lang="en-US" sz="3600" dirty="0">
                <a:latin typeface="Calibri" pitchFamily="34" charset="0"/>
              </a:rPr>
            </a:br>
            <a:endParaRPr lang="en-US" sz="3600" dirty="0">
              <a:latin typeface="Calibri" pitchFamily="34" charset="0"/>
            </a:endParaRPr>
          </a:p>
        </p:txBody>
      </p:sp>
      <p:sp>
        <p:nvSpPr>
          <p:cNvPr id="3" name="Subtitle 2"/>
          <p:cNvSpPr>
            <a:spLocks noGrp="1"/>
          </p:cNvSpPr>
          <p:nvPr>
            <p:ph type="subTitle" idx="1"/>
          </p:nvPr>
        </p:nvSpPr>
        <p:spPr>
          <a:xfrm>
            <a:off x="2667000" y="3962400"/>
            <a:ext cx="5867400" cy="2286000"/>
          </a:xfrm>
        </p:spPr>
        <p:txBody>
          <a:bodyPr>
            <a:normAutofit/>
          </a:bodyPr>
          <a:lstStyle/>
          <a:p>
            <a:pPr algn="ctr"/>
            <a:r>
              <a:rPr lang="en-US" sz="2400" dirty="0">
                <a:latin typeface="Calibri" pitchFamily="34" charset="0"/>
              </a:rPr>
              <a:t>By Pat Childers</a:t>
            </a:r>
          </a:p>
          <a:p>
            <a:pPr algn="ctr"/>
            <a:r>
              <a:rPr lang="en-US" sz="2400" dirty="0">
                <a:latin typeface="Calibri" pitchFamily="34" charset="0"/>
              </a:rPr>
              <a:t>Tribal Coordinator</a:t>
            </a:r>
          </a:p>
          <a:p>
            <a:pPr algn="ctr"/>
            <a:r>
              <a:rPr lang="en-US" sz="2400" dirty="0">
                <a:latin typeface="Calibri" pitchFamily="34" charset="0"/>
              </a:rPr>
              <a:t>Office of Air and Radiation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F80B-56DD-4370-A02A-D0BDFB0B19D3}"/>
              </a:ext>
            </a:extLst>
          </p:cNvPr>
          <p:cNvSpPr>
            <a:spLocks noGrp="1"/>
          </p:cNvSpPr>
          <p:nvPr>
            <p:ph type="title"/>
          </p:nvPr>
        </p:nvSpPr>
        <p:spPr>
          <a:xfrm>
            <a:off x="457200" y="274638"/>
            <a:ext cx="8281416" cy="1143000"/>
          </a:xfrm>
        </p:spPr>
        <p:txBody>
          <a:bodyPr/>
          <a:lstStyle/>
          <a:p>
            <a:pPr algn="ctr"/>
            <a:r>
              <a:rPr lang="en-US" dirty="0"/>
              <a:t>Climate protection partnerships division programs &amp; projects</a:t>
            </a:r>
          </a:p>
        </p:txBody>
      </p:sp>
      <p:sp>
        <p:nvSpPr>
          <p:cNvPr id="3" name="Content Placeholder 2">
            <a:extLst>
              <a:ext uri="{FF2B5EF4-FFF2-40B4-BE49-F238E27FC236}">
                <a16:creationId xmlns:a16="http://schemas.microsoft.com/office/drawing/2014/main" id="{8C4B6A48-9399-4105-B82C-9872408687EF}"/>
              </a:ext>
            </a:extLst>
          </p:cNvPr>
          <p:cNvSpPr>
            <a:spLocks noGrp="1"/>
          </p:cNvSpPr>
          <p:nvPr>
            <p:ph sz="quarter" idx="1"/>
          </p:nvPr>
        </p:nvSpPr>
        <p:spPr/>
        <p:txBody>
          <a:bodyPr>
            <a:normAutofit fontScale="92500" lnSpcReduction="10000"/>
          </a:bodyPr>
          <a:lstStyle/>
          <a:p>
            <a:pPr marL="225425" indent="-225425">
              <a:lnSpc>
                <a:spcPct val="120000"/>
              </a:lnSpc>
              <a:defRPr/>
            </a:pPr>
            <a:r>
              <a:rPr lang="en-US" dirty="0"/>
              <a:t>Partnership GHG emission reduction programs</a:t>
            </a:r>
          </a:p>
          <a:p>
            <a:pPr marL="517525" lvl="1" indent="-173038">
              <a:lnSpc>
                <a:spcPct val="120000"/>
              </a:lnSpc>
              <a:defRPr/>
            </a:pPr>
            <a:r>
              <a:rPr lang="en-US" sz="1800" dirty="0"/>
              <a:t>ENERGY STAR for the Residential, Commercial, and Industrial Sectors</a:t>
            </a:r>
          </a:p>
          <a:p>
            <a:pPr marL="517525" lvl="1" indent="-173038">
              <a:lnSpc>
                <a:spcPct val="120000"/>
              </a:lnSpc>
              <a:defRPr/>
            </a:pPr>
            <a:r>
              <a:rPr lang="en-US" sz="1800" dirty="0"/>
              <a:t>Green Power Partnership</a:t>
            </a:r>
          </a:p>
          <a:p>
            <a:pPr marL="517525" lvl="1" indent="-173038">
              <a:lnSpc>
                <a:spcPct val="120000"/>
              </a:lnSpc>
              <a:defRPr/>
            </a:pPr>
            <a:r>
              <a:rPr lang="en-US" sz="1800" dirty="0"/>
              <a:t>Combined Heat &amp; Power Partnership </a:t>
            </a:r>
          </a:p>
          <a:p>
            <a:pPr marL="517525" lvl="1" indent="-173038">
              <a:lnSpc>
                <a:spcPct val="120000"/>
              </a:lnSpc>
              <a:defRPr/>
            </a:pPr>
            <a:r>
              <a:rPr lang="en-US" sz="1800" dirty="0"/>
              <a:t>State and Local Energy and Environment Program</a:t>
            </a:r>
          </a:p>
          <a:p>
            <a:pPr marL="225425" indent="-225425">
              <a:lnSpc>
                <a:spcPct val="120000"/>
              </a:lnSpc>
              <a:defRPr/>
            </a:pPr>
            <a:r>
              <a:rPr lang="en-US" dirty="0"/>
              <a:t>Common sense approach to promoting energy-efficient and cost-effective technologies and practices</a:t>
            </a:r>
          </a:p>
          <a:p>
            <a:pPr marL="517525" lvl="1" indent="-173038">
              <a:lnSpc>
                <a:spcPct val="120000"/>
              </a:lnSpc>
              <a:defRPr/>
            </a:pPr>
            <a:r>
              <a:rPr lang="en-US" sz="1800" dirty="0"/>
              <a:t>National leader in environmental protection through energy efficiency</a:t>
            </a:r>
          </a:p>
          <a:p>
            <a:pPr marL="517525" lvl="1" indent="-173038">
              <a:lnSpc>
                <a:spcPct val="120000"/>
              </a:lnSpc>
              <a:defRPr/>
            </a:pPr>
            <a:r>
              <a:rPr lang="en-US" sz="1800" dirty="0"/>
              <a:t>Credible, objective information</a:t>
            </a:r>
          </a:p>
          <a:p>
            <a:pPr marL="517525" lvl="1" indent="-173038">
              <a:lnSpc>
                <a:spcPct val="120000"/>
              </a:lnSpc>
              <a:defRPr/>
            </a:pPr>
            <a:r>
              <a:rPr lang="en-US" sz="1800" dirty="0"/>
              <a:t>Valuable energy management and benchmarking tools</a:t>
            </a:r>
          </a:p>
          <a:p>
            <a:pPr marL="517525" lvl="1" indent="-173038">
              <a:lnSpc>
                <a:spcPct val="120000"/>
              </a:lnSpc>
              <a:defRPr/>
            </a:pPr>
            <a:r>
              <a:rPr lang="en-US" sz="1800" dirty="0"/>
              <a:t>Technical assistance </a:t>
            </a:r>
          </a:p>
          <a:p>
            <a:endParaRPr lang="en-US" dirty="0"/>
          </a:p>
        </p:txBody>
      </p:sp>
      <p:sp>
        <p:nvSpPr>
          <p:cNvPr id="4" name="Slide Number Placeholder 3">
            <a:extLst>
              <a:ext uri="{FF2B5EF4-FFF2-40B4-BE49-F238E27FC236}">
                <a16:creationId xmlns:a16="http://schemas.microsoft.com/office/drawing/2014/main" id="{A9CE523B-9B41-404D-B943-1CFFCEFB4E61}"/>
              </a:ext>
            </a:extLst>
          </p:cNvPr>
          <p:cNvSpPr>
            <a:spLocks noGrp="1"/>
          </p:cNvSpPr>
          <p:nvPr>
            <p:ph type="sldNum" sz="quarter" idx="15"/>
          </p:nvPr>
        </p:nvSpPr>
        <p:spPr/>
        <p:txBody>
          <a:bodyPr/>
          <a:lstStyle/>
          <a:p>
            <a:fld id="{34D03674-5AA8-4A12-8C82-542D3C01BB15}" type="slidenum">
              <a:rPr lang="en-US" smtClean="0"/>
              <a:pPr/>
              <a:t>10</a:t>
            </a:fld>
            <a:endParaRPr lang="en-US" dirty="0"/>
          </a:p>
        </p:txBody>
      </p:sp>
      <p:pic>
        <p:nvPicPr>
          <p:cNvPr id="5" name="Picture 3">
            <a:extLst>
              <a:ext uri="{FF2B5EF4-FFF2-40B4-BE49-F238E27FC236}">
                <a16:creationId xmlns:a16="http://schemas.microsoft.com/office/drawing/2014/main" id="{5ECEF19E-125D-4B5B-A613-94654D8CF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9988" y="994447"/>
            <a:ext cx="1089817" cy="111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a:extLst>
              <a:ext uri="{FF2B5EF4-FFF2-40B4-BE49-F238E27FC236}">
                <a16:creationId xmlns:a16="http://schemas.microsoft.com/office/drawing/2014/main" id="{E43C3FED-1D8D-4183-8584-1D066DC618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5802026"/>
            <a:ext cx="35814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5805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C7A4E-5F7D-4353-8D70-48C249D4C72D}"/>
              </a:ext>
            </a:extLst>
          </p:cNvPr>
          <p:cNvSpPr>
            <a:spLocks noGrp="1"/>
          </p:cNvSpPr>
          <p:nvPr>
            <p:ph type="title"/>
          </p:nvPr>
        </p:nvSpPr>
        <p:spPr/>
        <p:txBody>
          <a:bodyPr>
            <a:normAutofit fontScale="90000"/>
          </a:bodyPr>
          <a:lstStyle/>
          <a:p>
            <a:r>
              <a:rPr lang="en-US" dirty="0"/>
              <a:t>CPPD and Tribes: </a:t>
            </a:r>
            <a:br>
              <a:rPr lang="en-US" dirty="0"/>
            </a:br>
            <a:r>
              <a:rPr lang="en-US" dirty="0"/>
              <a:t>Tribal Greenhouse Gas Inventory Tool</a:t>
            </a:r>
          </a:p>
        </p:txBody>
      </p:sp>
      <p:sp>
        <p:nvSpPr>
          <p:cNvPr id="3" name="Content Placeholder 2">
            <a:extLst>
              <a:ext uri="{FF2B5EF4-FFF2-40B4-BE49-F238E27FC236}">
                <a16:creationId xmlns:a16="http://schemas.microsoft.com/office/drawing/2014/main" id="{D4195316-3EEF-4CBD-9684-8E07E8049DE8}"/>
              </a:ext>
            </a:extLst>
          </p:cNvPr>
          <p:cNvSpPr>
            <a:spLocks noGrp="1"/>
          </p:cNvSpPr>
          <p:nvPr>
            <p:ph sz="quarter" idx="1"/>
          </p:nvPr>
        </p:nvSpPr>
        <p:spPr/>
        <p:txBody>
          <a:bodyPr>
            <a:normAutofit fontScale="92500" lnSpcReduction="10000"/>
          </a:bodyPr>
          <a:lstStyle/>
          <a:p>
            <a:pPr marL="285750" indent="-285750">
              <a:buFont typeface="Arial" panose="020B0604020202020204" pitchFamily="34" charset="0"/>
              <a:buChar char="•"/>
            </a:pPr>
            <a:r>
              <a:rPr lang="en-US" dirty="0"/>
              <a:t>Responding to requests for assistance with measuring GHG emissions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Help tribal governments evaluate GHGs associated with both government operations and community-wide activity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Support development of baselines for tracking emission trends, developing mitigation strategies and policies, and assessing progress towards meeting goals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Free, easy-to-use Excel tool consistent with accepted protocols and methodologies</a:t>
            </a:r>
          </a:p>
          <a:p>
            <a:endParaRPr lang="en-US" dirty="0"/>
          </a:p>
        </p:txBody>
      </p:sp>
      <p:sp>
        <p:nvSpPr>
          <p:cNvPr id="4" name="Slide Number Placeholder 3">
            <a:extLst>
              <a:ext uri="{FF2B5EF4-FFF2-40B4-BE49-F238E27FC236}">
                <a16:creationId xmlns:a16="http://schemas.microsoft.com/office/drawing/2014/main" id="{707EB183-B386-4C65-AE32-51001848DA54}"/>
              </a:ext>
            </a:extLst>
          </p:cNvPr>
          <p:cNvSpPr>
            <a:spLocks noGrp="1"/>
          </p:cNvSpPr>
          <p:nvPr>
            <p:ph type="sldNum" sz="quarter" idx="15"/>
          </p:nvPr>
        </p:nvSpPr>
        <p:spPr/>
        <p:txBody>
          <a:bodyPr/>
          <a:lstStyle/>
          <a:p>
            <a:fld id="{34D03674-5AA8-4A12-8C82-542D3C01BB15}" type="slidenum">
              <a:rPr lang="en-US" smtClean="0"/>
              <a:pPr/>
              <a:t>11</a:t>
            </a:fld>
            <a:endParaRPr lang="en-US" dirty="0"/>
          </a:p>
        </p:txBody>
      </p:sp>
      <p:pic>
        <p:nvPicPr>
          <p:cNvPr id="6" name="Content Placeholder 3">
            <a:extLst>
              <a:ext uri="{FF2B5EF4-FFF2-40B4-BE49-F238E27FC236}">
                <a16:creationId xmlns:a16="http://schemas.microsoft.com/office/drawing/2014/main" id="{9D378FAB-7667-47BE-BDBB-C16931EC11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5841" y="1981200"/>
            <a:ext cx="1149377" cy="2438400"/>
          </a:xfrm>
          <a:prstGeom prst="rect">
            <a:avLst/>
          </a:prstGeom>
        </p:spPr>
      </p:pic>
    </p:spTree>
    <p:extLst>
      <p:ext uri="{BB962C8B-B14F-4D97-AF65-F5344CB8AC3E}">
        <p14:creationId xmlns:p14="http://schemas.microsoft.com/office/powerpoint/2010/main" val="1999352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3C2D-A7C4-4AD7-9625-13B89987A41C}"/>
              </a:ext>
            </a:extLst>
          </p:cNvPr>
          <p:cNvSpPr>
            <a:spLocks noGrp="1"/>
          </p:cNvSpPr>
          <p:nvPr>
            <p:ph type="title"/>
          </p:nvPr>
        </p:nvSpPr>
        <p:spPr/>
        <p:txBody>
          <a:bodyPr/>
          <a:lstStyle/>
          <a:p>
            <a:pPr algn="ctr"/>
            <a:r>
              <a:rPr lang="en-US" dirty="0"/>
              <a:t>Climate Change Division </a:t>
            </a:r>
            <a:br>
              <a:rPr lang="en-US" dirty="0"/>
            </a:br>
            <a:r>
              <a:rPr lang="en-US" dirty="0"/>
              <a:t>Programs &amp; Projects</a:t>
            </a:r>
          </a:p>
        </p:txBody>
      </p:sp>
      <p:sp>
        <p:nvSpPr>
          <p:cNvPr id="3" name="Content Placeholder 2">
            <a:extLst>
              <a:ext uri="{FF2B5EF4-FFF2-40B4-BE49-F238E27FC236}">
                <a16:creationId xmlns:a16="http://schemas.microsoft.com/office/drawing/2014/main" id="{C52F979B-9B39-4BFF-9CFC-77CEAEC46190}"/>
              </a:ext>
            </a:extLst>
          </p:cNvPr>
          <p:cNvSpPr>
            <a:spLocks noGrp="1"/>
          </p:cNvSpPr>
          <p:nvPr>
            <p:ph sz="quarter" idx="1"/>
          </p:nvPr>
        </p:nvSpPr>
        <p:spPr>
          <a:xfrm>
            <a:off x="457200" y="1600200"/>
            <a:ext cx="7924800" cy="4873752"/>
          </a:xfrm>
        </p:spPr>
        <p:txBody>
          <a:bodyPr>
            <a:normAutofit fontScale="77500" lnSpcReduction="20000"/>
          </a:bodyPr>
          <a:lstStyle/>
          <a:p>
            <a:pPr marL="0" indent="0">
              <a:buNone/>
            </a:pPr>
            <a:r>
              <a:rPr lang="en-US" dirty="0"/>
              <a:t>Works to assess and address global climate change and the associated risks to human health and the environment.  CCD plays a key role in a range of climate policy and analytical issues inside and outside EPA; domestic and international; regulatory and voluntary.</a:t>
            </a:r>
          </a:p>
          <a:p>
            <a:pPr>
              <a:lnSpc>
                <a:spcPct val="120000"/>
              </a:lnSpc>
              <a:defRPr/>
            </a:pPr>
            <a:r>
              <a:rPr lang="en-US" dirty="0"/>
              <a:t>U.S. Greenhouse Gas Inventory</a:t>
            </a:r>
          </a:p>
          <a:p>
            <a:pPr>
              <a:lnSpc>
                <a:spcPct val="120000"/>
              </a:lnSpc>
              <a:defRPr/>
            </a:pPr>
            <a:r>
              <a:rPr lang="en-US" dirty="0"/>
              <a:t>The Climate Change Indicators in the United States Report</a:t>
            </a:r>
          </a:p>
          <a:p>
            <a:pPr>
              <a:lnSpc>
                <a:spcPct val="120000"/>
              </a:lnSpc>
              <a:defRPr/>
            </a:pPr>
            <a:r>
              <a:rPr lang="en-US" dirty="0"/>
              <a:t>GHG Reporting Rule and Data Tool</a:t>
            </a:r>
          </a:p>
          <a:p>
            <a:pPr>
              <a:lnSpc>
                <a:spcPct val="120000"/>
              </a:lnSpc>
              <a:defRPr/>
            </a:pPr>
            <a:r>
              <a:rPr lang="en-US" dirty="0"/>
              <a:t>Domestic and international Non-CO2 partnership programs such as the </a:t>
            </a:r>
          </a:p>
          <a:p>
            <a:pPr lvl="1">
              <a:lnSpc>
                <a:spcPct val="120000"/>
              </a:lnSpc>
              <a:defRPr/>
            </a:pPr>
            <a:r>
              <a:rPr lang="en-US" dirty="0"/>
              <a:t>Landfill Methane Outreach Program and </a:t>
            </a:r>
          </a:p>
          <a:p>
            <a:pPr lvl="1">
              <a:lnSpc>
                <a:spcPct val="120000"/>
              </a:lnSpc>
              <a:defRPr/>
            </a:pPr>
            <a:r>
              <a:rPr lang="en-US" dirty="0"/>
              <a:t>Global Methane Initiative </a:t>
            </a:r>
          </a:p>
          <a:p>
            <a:pPr>
              <a:lnSpc>
                <a:spcPct val="120000"/>
              </a:lnSpc>
              <a:defRPr/>
            </a:pPr>
            <a:r>
              <a:rPr lang="en-US" dirty="0"/>
              <a:t>Tracks emerging issues in climate science, impacts, economics, and innovative technologies</a:t>
            </a:r>
          </a:p>
          <a:p>
            <a:pPr>
              <a:lnSpc>
                <a:spcPct val="120000"/>
              </a:lnSpc>
              <a:defRPr/>
            </a:pPr>
            <a:r>
              <a:rPr lang="en-US" dirty="0"/>
              <a:t>Supports U.S. international climate change frameworks and negotiating bodies</a:t>
            </a:r>
          </a:p>
          <a:p>
            <a:endParaRPr lang="en-US" dirty="0"/>
          </a:p>
        </p:txBody>
      </p:sp>
      <p:sp>
        <p:nvSpPr>
          <p:cNvPr id="4" name="Slide Number Placeholder 3">
            <a:extLst>
              <a:ext uri="{FF2B5EF4-FFF2-40B4-BE49-F238E27FC236}">
                <a16:creationId xmlns:a16="http://schemas.microsoft.com/office/drawing/2014/main" id="{CDD4387E-FAC5-4431-8DC1-8807DDCBF60F}"/>
              </a:ext>
            </a:extLst>
          </p:cNvPr>
          <p:cNvSpPr>
            <a:spLocks noGrp="1"/>
          </p:cNvSpPr>
          <p:nvPr>
            <p:ph type="sldNum" sz="quarter" idx="15"/>
          </p:nvPr>
        </p:nvSpPr>
        <p:spPr/>
        <p:txBody>
          <a:bodyPr/>
          <a:lstStyle/>
          <a:p>
            <a:fld id="{34D03674-5AA8-4A12-8C82-542D3C01BB15}" type="slidenum">
              <a:rPr lang="en-US" smtClean="0"/>
              <a:pPr/>
              <a:t>12</a:t>
            </a:fld>
            <a:endParaRPr lang="en-US" dirty="0"/>
          </a:p>
        </p:txBody>
      </p:sp>
    </p:spTree>
    <p:extLst>
      <p:ext uri="{BB962C8B-B14F-4D97-AF65-F5344CB8AC3E}">
        <p14:creationId xmlns:p14="http://schemas.microsoft.com/office/powerpoint/2010/main" val="4197498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496A6-D8A4-49C5-8D23-2B1E466B78DA}"/>
              </a:ext>
            </a:extLst>
          </p:cNvPr>
          <p:cNvSpPr>
            <a:spLocks noGrp="1"/>
          </p:cNvSpPr>
          <p:nvPr>
            <p:ph type="title"/>
          </p:nvPr>
        </p:nvSpPr>
        <p:spPr/>
        <p:txBody>
          <a:bodyPr>
            <a:normAutofit fontScale="90000"/>
          </a:bodyPr>
          <a:lstStyle/>
          <a:p>
            <a:r>
              <a:rPr lang="en-US" dirty="0"/>
              <a:t>CCD and Tribes: </a:t>
            </a:r>
            <a:br>
              <a:rPr lang="en-US" dirty="0"/>
            </a:br>
            <a:r>
              <a:rPr lang="en-US" dirty="0"/>
              <a:t>GHG Reporting Program &amp; Tribal Lands</a:t>
            </a:r>
          </a:p>
        </p:txBody>
      </p:sp>
      <p:sp>
        <p:nvSpPr>
          <p:cNvPr id="4" name="Slide Number Placeholder 3">
            <a:extLst>
              <a:ext uri="{FF2B5EF4-FFF2-40B4-BE49-F238E27FC236}">
                <a16:creationId xmlns:a16="http://schemas.microsoft.com/office/drawing/2014/main" id="{C5BA9D0A-8716-4994-AFDD-10EA7B1BC071}"/>
              </a:ext>
            </a:extLst>
          </p:cNvPr>
          <p:cNvSpPr>
            <a:spLocks noGrp="1"/>
          </p:cNvSpPr>
          <p:nvPr>
            <p:ph type="sldNum" sz="quarter" idx="15"/>
          </p:nvPr>
        </p:nvSpPr>
        <p:spPr/>
        <p:txBody>
          <a:bodyPr/>
          <a:lstStyle/>
          <a:p>
            <a:fld id="{34D03674-5AA8-4A12-8C82-542D3C01BB15}" type="slidenum">
              <a:rPr lang="en-US" smtClean="0"/>
              <a:pPr/>
              <a:t>13</a:t>
            </a:fld>
            <a:endParaRPr lang="en-US" dirty="0"/>
          </a:p>
        </p:txBody>
      </p:sp>
      <p:sp>
        <p:nvSpPr>
          <p:cNvPr id="8" name="Content Placeholder 7">
            <a:extLst>
              <a:ext uri="{FF2B5EF4-FFF2-40B4-BE49-F238E27FC236}">
                <a16:creationId xmlns:a16="http://schemas.microsoft.com/office/drawing/2014/main" id="{A1D35A15-FE36-492A-9632-167D94BC7326}"/>
              </a:ext>
            </a:extLst>
          </p:cNvPr>
          <p:cNvSpPr>
            <a:spLocks noGrp="1"/>
          </p:cNvSpPr>
          <p:nvPr>
            <p:ph sz="quarter" idx="1"/>
          </p:nvPr>
        </p:nvSpPr>
        <p:spPr>
          <a:xfrm>
            <a:off x="381000" y="1600200"/>
            <a:ext cx="8534400" cy="1794337"/>
          </a:xfrm>
          <a:prstGeom prst="rect">
            <a:avLst/>
          </a:prstGeom>
        </p:spPr>
        <p:txBody>
          <a:bodyPr wrap="square">
            <a:spAutoFit/>
          </a:bodyPr>
          <a:lstStyle/>
          <a:p>
            <a:pPr marL="0" indent="0">
              <a:buNone/>
            </a:pPr>
            <a:r>
              <a:rPr lang="en-US" sz="1400" dirty="0">
                <a:solidFill>
                  <a:srgbClr val="222222"/>
                </a:solidFill>
                <a:latin typeface="+mj-lt"/>
              </a:rPr>
              <a:t>EPA’s FLIGHT allows users to select &amp; map facilities on tribal lands: </a:t>
            </a:r>
            <a:r>
              <a:rPr lang="en-US" sz="1400" dirty="0">
                <a:hlinkClick r:id="rId3"/>
              </a:rPr>
              <a:t>https://ghgdata.epa.gov/ghgp</a:t>
            </a:r>
            <a:endParaRPr lang="en-US" sz="1400" dirty="0"/>
          </a:p>
          <a:p>
            <a:pPr marL="0" indent="0">
              <a:buNone/>
            </a:pPr>
            <a:endParaRPr lang="en-US" sz="1400" dirty="0">
              <a:solidFill>
                <a:srgbClr val="222222"/>
              </a:solidFill>
              <a:latin typeface="+mj-lt"/>
            </a:endParaRPr>
          </a:p>
          <a:p>
            <a:pPr marL="0" indent="0">
              <a:buNone/>
            </a:pPr>
            <a:r>
              <a:rPr lang="en-US" sz="1400" dirty="0">
                <a:solidFill>
                  <a:srgbClr val="222222"/>
                </a:solidFill>
                <a:latin typeface="+mj-lt"/>
              </a:rPr>
              <a:t>Generate a summary of emissions</a:t>
            </a:r>
          </a:p>
          <a:p>
            <a:pPr marL="537210" lvl="1" indent="-171450">
              <a:buFont typeface="Arial" panose="020B0604020202020204" pitchFamily="34" charset="0"/>
              <a:buChar char="•"/>
            </a:pPr>
            <a:r>
              <a:rPr lang="en-US" sz="1100" dirty="0">
                <a:solidFill>
                  <a:srgbClr val="222222"/>
                </a:solidFill>
                <a:latin typeface="+mj-lt"/>
              </a:rPr>
              <a:t>Trends charts</a:t>
            </a:r>
          </a:p>
          <a:p>
            <a:pPr marL="537210" lvl="1" indent="-171450">
              <a:buFont typeface="Arial" panose="020B0604020202020204" pitchFamily="34" charset="0"/>
              <a:buChar char="•"/>
            </a:pPr>
            <a:r>
              <a:rPr lang="en-US" sz="1100" dirty="0">
                <a:solidFill>
                  <a:srgbClr val="222222"/>
                </a:solidFill>
                <a:latin typeface="+mj-lt"/>
              </a:rPr>
              <a:t>Pie charts</a:t>
            </a:r>
          </a:p>
          <a:p>
            <a:pPr marL="537210" lvl="1" indent="-171450">
              <a:buFont typeface="Arial" panose="020B0604020202020204" pitchFamily="34" charset="0"/>
              <a:buChar char="•"/>
            </a:pPr>
            <a:r>
              <a:rPr lang="en-US" sz="1100" dirty="0">
                <a:solidFill>
                  <a:srgbClr val="222222"/>
                </a:solidFill>
                <a:latin typeface="+mj-lt"/>
              </a:rPr>
              <a:t>Download the data</a:t>
            </a:r>
          </a:p>
          <a:p>
            <a:pPr marL="0" indent="0">
              <a:buNone/>
            </a:pPr>
            <a:endParaRPr lang="en-US" sz="1400" dirty="0">
              <a:solidFill>
                <a:srgbClr val="222222"/>
              </a:solidFill>
              <a:latin typeface="+mj-lt"/>
            </a:endParaRPr>
          </a:p>
        </p:txBody>
      </p:sp>
      <p:pic>
        <p:nvPicPr>
          <p:cNvPr id="9" name="Picture 8" descr="Image result for epa flight">
            <a:extLst>
              <a:ext uri="{FF2B5EF4-FFF2-40B4-BE49-F238E27FC236}">
                <a16:creationId xmlns:a16="http://schemas.microsoft.com/office/drawing/2014/main" id="{AAB76138-DEF3-4A43-AFA6-639AABF085C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62000" y="5350834"/>
            <a:ext cx="1889125" cy="868045"/>
          </a:xfrm>
          <a:prstGeom prst="rect">
            <a:avLst/>
          </a:prstGeom>
          <a:noFill/>
          <a:ln>
            <a:noFill/>
          </a:ln>
        </p:spPr>
      </p:pic>
      <p:grpSp>
        <p:nvGrpSpPr>
          <p:cNvPr id="10" name="Group 9">
            <a:extLst>
              <a:ext uri="{FF2B5EF4-FFF2-40B4-BE49-F238E27FC236}">
                <a16:creationId xmlns:a16="http://schemas.microsoft.com/office/drawing/2014/main" id="{51DB2856-4550-4C4C-B36F-D706996F6F71}"/>
              </a:ext>
            </a:extLst>
          </p:cNvPr>
          <p:cNvGrpSpPr/>
          <p:nvPr/>
        </p:nvGrpSpPr>
        <p:grpSpPr>
          <a:xfrm>
            <a:off x="3429000" y="2163468"/>
            <a:ext cx="5004816" cy="3932532"/>
            <a:chOff x="0" y="0"/>
            <a:chExt cx="4526280" cy="2717800"/>
          </a:xfrm>
        </p:grpSpPr>
        <p:pic>
          <p:nvPicPr>
            <p:cNvPr id="11" name="Picture 10">
              <a:extLst>
                <a:ext uri="{FF2B5EF4-FFF2-40B4-BE49-F238E27FC236}">
                  <a16:creationId xmlns:a16="http://schemas.microsoft.com/office/drawing/2014/main" id="{CF37CDD3-D756-4CAC-BD5A-42A8E62024D8}"/>
                </a:ext>
              </a:extLst>
            </p:cNvPr>
            <p:cNvPicPr>
              <a:picLocks noChangeAspect="1"/>
            </p:cNvPicPr>
            <p:nvPr/>
          </p:nvPicPr>
          <p:blipFill rotWithShape="1">
            <a:blip r:embed="rId5">
              <a:extLst>
                <a:ext uri="{28A0092B-C50C-407E-A947-70E740481C1C}">
                  <a14:useLocalDpi xmlns:a14="http://schemas.microsoft.com/office/drawing/2010/main" val="0"/>
                </a:ext>
              </a:extLst>
            </a:blip>
            <a:srcRect l="24359" t="33373" r="23974" b="9349"/>
            <a:stretch/>
          </p:blipFill>
          <p:spPr bwMode="auto">
            <a:xfrm>
              <a:off x="0" y="0"/>
              <a:ext cx="4526280" cy="2717800"/>
            </a:xfrm>
            <a:prstGeom prst="rect">
              <a:avLst/>
            </a:prstGeom>
            <a:ln>
              <a:noFill/>
            </a:ln>
            <a:extLst>
              <a:ext uri="{53640926-AAD7-44D8-BBD7-CCE9431645EC}">
                <a14:shadowObscured xmlns:a14="http://schemas.microsoft.com/office/drawing/2010/main"/>
              </a:ext>
            </a:extLst>
          </p:spPr>
        </p:pic>
        <p:sp>
          <p:nvSpPr>
            <p:cNvPr id="12" name="Oval 11">
              <a:extLst>
                <a:ext uri="{FF2B5EF4-FFF2-40B4-BE49-F238E27FC236}">
                  <a16:creationId xmlns:a16="http://schemas.microsoft.com/office/drawing/2014/main" id="{DF9FC1BE-1C9D-498D-A38C-8C49C29ED2AF}"/>
                </a:ext>
              </a:extLst>
            </p:cNvPr>
            <p:cNvSpPr/>
            <p:nvPr/>
          </p:nvSpPr>
          <p:spPr>
            <a:xfrm>
              <a:off x="1722120" y="2148840"/>
              <a:ext cx="1104900" cy="3352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3966280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C46B-8694-4263-BCCA-97151BC4B290}"/>
              </a:ext>
            </a:extLst>
          </p:cNvPr>
          <p:cNvSpPr>
            <a:spLocks noGrp="1"/>
          </p:cNvSpPr>
          <p:nvPr>
            <p:ph type="title"/>
          </p:nvPr>
        </p:nvSpPr>
        <p:spPr/>
        <p:txBody>
          <a:bodyPr/>
          <a:lstStyle/>
          <a:p>
            <a:pPr algn="ctr"/>
            <a:r>
              <a:rPr lang="en-US" dirty="0"/>
              <a:t>Stratospheric Protection Division Programs &amp; Projects</a:t>
            </a:r>
          </a:p>
        </p:txBody>
      </p:sp>
      <p:sp>
        <p:nvSpPr>
          <p:cNvPr id="3" name="Content Placeholder 2">
            <a:extLst>
              <a:ext uri="{FF2B5EF4-FFF2-40B4-BE49-F238E27FC236}">
                <a16:creationId xmlns:a16="http://schemas.microsoft.com/office/drawing/2014/main" id="{4E19337C-C8B8-4DEB-BA48-7BE237946AB9}"/>
              </a:ext>
            </a:extLst>
          </p:cNvPr>
          <p:cNvSpPr>
            <a:spLocks noGrp="1"/>
          </p:cNvSpPr>
          <p:nvPr>
            <p:ph sz="quarter" idx="1"/>
          </p:nvPr>
        </p:nvSpPr>
        <p:spPr/>
        <p:txBody>
          <a:bodyPr>
            <a:normAutofit lnSpcReduction="10000"/>
          </a:bodyPr>
          <a:lstStyle/>
          <a:p>
            <a:r>
              <a:rPr lang="en-US" kern="0" dirty="0"/>
              <a:t>Implement the </a:t>
            </a:r>
            <a:r>
              <a:rPr lang="en-US" i="1" kern="0" dirty="0"/>
              <a:t>Montreal Protocol on Substances that Deplete the Ozone Layer</a:t>
            </a:r>
            <a:r>
              <a:rPr lang="en-US" kern="0" dirty="0"/>
              <a:t>, Clean Air Act Title VI, and supporting partnership programs to protect stratospheric ozone</a:t>
            </a:r>
          </a:p>
          <a:p>
            <a:r>
              <a:rPr lang="en-US" altLang="en-US" sz="2200" dirty="0"/>
              <a:t>Regulatory Approaches:</a:t>
            </a:r>
          </a:p>
          <a:p>
            <a:pPr lvl="1">
              <a:buFont typeface="Arial" panose="020B0604020202020204" pitchFamily="34" charset="0"/>
              <a:buChar char="•"/>
            </a:pPr>
            <a:r>
              <a:rPr lang="en-US" altLang="en-US" sz="1800" dirty="0"/>
              <a:t> </a:t>
            </a:r>
            <a:r>
              <a:rPr lang="en-US" altLang="en-US" sz="1800" b="1" dirty="0"/>
              <a:t>Turn off production tap for ozone-depleting substances (ODS):</a:t>
            </a:r>
            <a:r>
              <a:rPr lang="en-US" altLang="en-US" sz="1800" dirty="0"/>
              <a:t> first chlorofluorocarbons (CFCs) and other class I compounds – then class II hydrochlorofluorocarbons (HCFCs)</a:t>
            </a:r>
          </a:p>
          <a:p>
            <a:pPr lvl="1">
              <a:buFont typeface="Arial" panose="020B0604020202020204" pitchFamily="34" charset="0"/>
              <a:buChar char="•"/>
            </a:pPr>
            <a:r>
              <a:rPr lang="en-US" altLang="en-US" sz="1800" dirty="0"/>
              <a:t> </a:t>
            </a:r>
            <a:r>
              <a:rPr lang="en-US" altLang="en-US" sz="1800" b="1" dirty="0"/>
              <a:t>Find alternatives: </a:t>
            </a:r>
            <a:r>
              <a:rPr lang="en-US" altLang="en-US" sz="1800" dirty="0"/>
              <a:t>Significant New Alternatives Policy (SNAP) Program</a:t>
            </a:r>
          </a:p>
          <a:p>
            <a:pPr lvl="1">
              <a:buFont typeface="Arial" panose="020B0604020202020204" pitchFamily="34" charset="0"/>
              <a:buChar char="•"/>
            </a:pPr>
            <a:r>
              <a:rPr lang="en-US" altLang="en-US" sz="1800" dirty="0"/>
              <a:t> </a:t>
            </a:r>
            <a:r>
              <a:rPr lang="en-US" altLang="en-US" sz="1800" b="1" dirty="0"/>
              <a:t>Emissions reduction: </a:t>
            </a:r>
            <a:r>
              <a:rPr lang="en-US" altLang="en-US" sz="1800" dirty="0"/>
              <a:t>Maintenance and disposal of refrigeration/AC equipment</a:t>
            </a:r>
            <a:br>
              <a:rPr lang="en-US" altLang="en-US" sz="1800" dirty="0"/>
            </a:br>
            <a:endParaRPr lang="en-US" altLang="en-US" sz="1800" dirty="0"/>
          </a:p>
          <a:p>
            <a:r>
              <a:rPr lang="en-US" altLang="en-US" sz="2200" dirty="0"/>
              <a:t>Emissions Reduction Partnership Programs:</a:t>
            </a:r>
          </a:p>
          <a:p>
            <a:pPr lvl="1">
              <a:buFont typeface="Arial" panose="020B0604020202020204" pitchFamily="34" charset="0"/>
              <a:buChar char="•"/>
            </a:pPr>
            <a:r>
              <a:rPr lang="en-US" altLang="en-US" sz="1800" dirty="0"/>
              <a:t>Responsible Appliance Disposal (RAD) and </a:t>
            </a:r>
            <a:r>
              <a:rPr lang="en-US" altLang="en-US" sz="1800" dirty="0" err="1"/>
              <a:t>GreenChill</a:t>
            </a:r>
            <a:endParaRPr lang="en-US" altLang="en-US" sz="1800" dirty="0"/>
          </a:p>
          <a:p>
            <a:endParaRPr lang="en-US" dirty="0"/>
          </a:p>
        </p:txBody>
      </p:sp>
      <p:sp>
        <p:nvSpPr>
          <p:cNvPr id="4" name="Slide Number Placeholder 3">
            <a:extLst>
              <a:ext uri="{FF2B5EF4-FFF2-40B4-BE49-F238E27FC236}">
                <a16:creationId xmlns:a16="http://schemas.microsoft.com/office/drawing/2014/main" id="{62086A77-7A30-476F-B93A-86E3401CB42D}"/>
              </a:ext>
            </a:extLst>
          </p:cNvPr>
          <p:cNvSpPr>
            <a:spLocks noGrp="1"/>
          </p:cNvSpPr>
          <p:nvPr>
            <p:ph type="sldNum" sz="quarter" idx="15"/>
          </p:nvPr>
        </p:nvSpPr>
        <p:spPr/>
        <p:txBody>
          <a:bodyPr/>
          <a:lstStyle/>
          <a:p>
            <a:fld id="{34D03674-5AA8-4A12-8C82-542D3C01BB15}" type="slidenum">
              <a:rPr lang="en-US" smtClean="0"/>
              <a:pPr/>
              <a:t>14</a:t>
            </a:fld>
            <a:endParaRPr lang="en-US" dirty="0"/>
          </a:p>
        </p:txBody>
      </p:sp>
      <p:graphicFrame>
        <p:nvGraphicFramePr>
          <p:cNvPr id="5" name="Object 2">
            <a:extLst>
              <a:ext uri="{FF2B5EF4-FFF2-40B4-BE49-F238E27FC236}">
                <a16:creationId xmlns:a16="http://schemas.microsoft.com/office/drawing/2014/main" id="{C96A054A-7038-4165-9280-FD8673290964}"/>
              </a:ext>
            </a:extLst>
          </p:cNvPr>
          <p:cNvGraphicFramePr>
            <a:graphicFrameLocks noChangeAspect="1"/>
          </p:cNvGraphicFramePr>
          <p:nvPr>
            <p:extLst>
              <p:ext uri="{D42A27DB-BD31-4B8C-83A1-F6EECF244321}">
                <p14:modId xmlns:p14="http://schemas.microsoft.com/office/powerpoint/2010/main" val="3910583072"/>
              </p:ext>
            </p:extLst>
          </p:nvPr>
        </p:nvGraphicFramePr>
        <p:xfrm>
          <a:off x="7633716" y="274638"/>
          <a:ext cx="990600" cy="1090613"/>
        </p:xfrm>
        <a:graphic>
          <a:graphicData uri="http://schemas.openxmlformats.org/presentationml/2006/ole">
            <mc:AlternateContent xmlns:mc="http://schemas.openxmlformats.org/markup-compatibility/2006">
              <mc:Choice xmlns:v="urn:schemas-microsoft-com:vml" Requires="v">
                <p:oleObj spid="_x0000_s2061" name="Bitmap Image" r:id="rId4" imgW="952633" imgH="952633" progId="PBrush">
                  <p:embed/>
                </p:oleObj>
              </mc:Choice>
              <mc:Fallback>
                <p:oleObj name="Bitmap Image" r:id="rId4" imgW="952633" imgH="952633" progId="PBrush">
                  <p:embed/>
                  <p:pic>
                    <p:nvPicPr>
                      <p:cNvPr id="1026" name="Object 2">
                        <a:extLst>
                          <a:ext uri="{FF2B5EF4-FFF2-40B4-BE49-F238E27FC236}">
                            <a16:creationId xmlns:a16="http://schemas.microsoft.com/office/drawing/2014/main" id="{A9D4F377-C116-49A0-8604-2D665EC965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3716" y="274638"/>
                        <a:ext cx="99060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49204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ChangeArrowheads="1"/>
          </p:cNvSpPr>
          <p:nvPr/>
        </p:nvSpPr>
        <p:spPr bwMode="auto">
          <a:xfrm>
            <a:off x="947670" y="1731135"/>
            <a:ext cx="6167438" cy="1209675"/>
          </a:xfrm>
          <a:prstGeom prst="rect">
            <a:avLst/>
          </a:prstGeom>
          <a:noFill/>
          <a:ln w="9525">
            <a:noFill/>
            <a:miter lim="800000"/>
            <a:headEnd/>
            <a:tailEnd/>
          </a:ln>
        </p:spPr>
        <p:txBody>
          <a:bodyPr anchor="ctr"/>
          <a:lstStyle/>
          <a:p>
            <a:pPr algn="ctr" fontAlgn="base">
              <a:spcBef>
                <a:spcPct val="0"/>
              </a:spcBef>
              <a:spcAft>
                <a:spcPct val="0"/>
              </a:spcAft>
            </a:pPr>
            <a:endParaRPr lang="en-US" sz="2800" b="1" dirty="0">
              <a:solidFill>
                <a:srgbClr val="000000"/>
              </a:solidFill>
              <a:latin typeface="Calibri" panose="020F0502020204030204" pitchFamily="34" charset="0"/>
              <a:cs typeface="Calibri" panose="020F0502020204030204" pitchFamily="34" charset="0"/>
            </a:endParaRPr>
          </a:p>
        </p:txBody>
      </p:sp>
      <p:sp>
        <p:nvSpPr>
          <p:cNvPr id="441347" name="Rectangle 3"/>
          <p:cNvSpPr>
            <a:spLocks noChangeArrowheads="1"/>
          </p:cNvSpPr>
          <p:nvPr/>
        </p:nvSpPr>
        <p:spPr bwMode="auto">
          <a:xfrm>
            <a:off x="3124200" y="4876800"/>
            <a:ext cx="5413375" cy="495300"/>
          </a:xfrm>
          <a:prstGeom prst="rect">
            <a:avLst/>
          </a:prstGeom>
          <a:solidFill>
            <a:srgbClr val="003F69">
              <a:alpha val="0"/>
            </a:srgbClr>
          </a:solidFill>
          <a:ln w="9525">
            <a:noFill/>
            <a:miter lim="800000"/>
            <a:headEnd/>
            <a:tailEnd/>
          </a:ln>
        </p:spPr>
        <p:txBody>
          <a:bodyPr lIns="0" tIns="0" rIns="0" bIns="0" anchor="t"/>
          <a:lstStyle/>
          <a:p>
            <a:pPr algn="r">
              <a:lnSpc>
                <a:spcPct val="110000"/>
              </a:lnSpc>
            </a:pPr>
            <a:endParaRPr lang="en-US" dirty="0"/>
          </a:p>
        </p:txBody>
      </p:sp>
      <p:sp>
        <p:nvSpPr>
          <p:cNvPr id="3" name="Rectangle 2">
            <a:extLst>
              <a:ext uri="{FF2B5EF4-FFF2-40B4-BE49-F238E27FC236}">
                <a16:creationId xmlns:a16="http://schemas.microsoft.com/office/drawing/2014/main" id="{924C84E8-8DBB-450B-96D6-E57699480C05}"/>
              </a:ext>
            </a:extLst>
          </p:cNvPr>
          <p:cNvSpPr/>
          <p:nvPr/>
        </p:nvSpPr>
        <p:spPr>
          <a:xfrm>
            <a:off x="1442622" y="1294133"/>
            <a:ext cx="7702550" cy="1508105"/>
          </a:xfrm>
          <a:prstGeom prst="rect">
            <a:avLst/>
          </a:prstGeom>
        </p:spPr>
        <p:txBody>
          <a:bodyPr wrap="square">
            <a:spAutoFit/>
          </a:bodyPr>
          <a:lstStyle/>
          <a:p>
            <a:br>
              <a:rPr lang="en-US" sz="2800" dirty="0"/>
            </a:br>
            <a:r>
              <a:rPr lang="en-US" sz="2800" dirty="0"/>
              <a:t>Overview:</a:t>
            </a:r>
          </a:p>
          <a:p>
            <a:r>
              <a:rPr lang="en-US" sz="3600" dirty="0"/>
              <a:t>EPA’s Indoor Environments Division</a:t>
            </a:r>
          </a:p>
        </p:txBody>
      </p:sp>
      <p:sp>
        <p:nvSpPr>
          <p:cNvPr id="2" name="TextBox 1">
            <a:extLst>
              <a:ext uri="{FF2B5EF4-FFF2-40B4-BE49-F238E27FC236}">
                <a16:creationId xmlns:a16="http://schemas.microsoft.com/office/drawing/2014/main" id="{1B2340F6-DB3E-49E1-888C-F5D111441F3B}"/>
              </a:ext>
            </a:extLst>
          </p:cNvPr>
          <p:cNvSpPr txBox="1"/>
          <p:nvPr/>
        </p:nvSpPr>
        <p:spPr>
          <a:xfrm>
            <a:off x="4800600" y="4524285"/>
            <a:ext cx="3810000" cy="1446550"/>
          </a:xfrm>
          <a:prstGeom prst="rect">
            <a:avLst/>
          </a:prstGeom>
          <a:noFill/>
        </p:spPr>
        <p:txBody>
          <a:bodyPr wrap="square" rtlCol="0">
            <a:spAutoFit/>
          </a:bodyPr>
          <a:lstStyle/>
          <a:p>
            <a:pPr algn="ctr"/>
            <a:r>
              <a:rPr lang="en-US" sz="2400" dirty="0"/>
              <a:t>Alaska Tribal Air Summit </a:t>
            </a:r>
          </a:p>
          <a:p>
            <a:pPr algn="ctr"/>
            <a:endParaRPr lang="en-US" sz="1000" dirty="0"/>
          </a:p>
          <a:p>
            <a:pPr algn="ctr"/>
            <a:r>
              <a:rPr lang="en-US" dirty="0"/>
              <a:t>September 25-26, 2019</a:t>
            </a:r>
          </a:p>
          <a:p>
            <a:pPr algn="ctr"/>
            <a:r>
              <a:rPr lang="en-US" dirty="0"/>
              <a:t>Anchorage, AK</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80A8664-B2E7-4B2D-9D84-663525E8C611}"/>
              </a:ext>
            </a:extLst>
          </p:cNvPr>
          <p:cNvSpPr>
            <a:spLocks noGrp="1"/>
          </p:cNvSpPr>
          <p:nvPr>
            <p:ph type="body" sz="quarter" idx="3"/>
          </p:nvPr>
        </p:nvSpPr>
        <p:spPr>
          <a:xfrm>
            <a:off x="7090891" y="1140278"/>
            <a:ext cx="4041775" cy="639762"/>
          </a:xfrm>
        </p:spPr>
        <p:txBody>
          <a:bodyPr/>
          <a:lstStyle/>
          <a:p>
            <a:r>
              <a:rPr lang="en-US" dirty="0"/>
              <a:t>Mission</a:t>
            </a:r>
          </a:p>
        </p:txBody>
      </p:sp>
      <p:sp>
        <p:nvSpPr>
          <p:cNvPr id="6" name="Content Placeholder 5">
            <a:extLst>
              <a:ext uri="{FF2B5EF4-FFF2-40B4-BE49-F238E27FC236}">
                <a16:creationId xmlns:a16="http://schemas.microsoft.com/office/drawing/2014/main" id="{0A05066E-5D51-4A4F-B243-1BE284D2E426}"/>
              </a:ext>
            </a:extLst>
          </p:cNvPr>
          <p:cNvSpPr>
            <a:spLocks noGrp="1"/>
          </p:cNvSpPr>
          <p:nvPr>
            <p:ph sz="quarter" idx="4"/>
          </p:nvPr>
        </p:nvSpPr>
        <p:spPr>
          <a:xfrm>
            <a:off x="6768307" y="1821091"/>
            <a:ext cx="2232860" cy="3951288"/>
          </a:xfrm>
        </p:spPr>
        <p:txBody>
          <a:bodyPr>
            <a:normAutofit lnSpcReduction="10000"/>
          </a:bodyPr>
          <a:lstStyle/>
          <a:p>
            <a:pPr marL="0" indent="0">
              <a:buNone/>
            </a:pPr>
            <a:r>
              <a:rPr lang="en-US" sz="2000" dirty="0">
                <a:solidFill>
                  <a:schemeClr val="accent4">
                    <a:lumMod val="50000"/>
                  </a:schemeClr>
                </a:solidFill>
              </a:rPr>
              <a:t>Protect the public and environment from radiation and indoor air pollution through technical assistance, guidance, outreach, and environmental standards.</a:t>
            </a:r>
          </a:p>
          <a:p>
            <a:endParaRPr lang="en-US" dirty="0"/>
          </a:p>
        </p:txBody>
      </p:sp>
      <p:grpSp>
        <p:nvGrpSpPr>
          <p:cNvPr id="33" name="Group 32">
            <a:extLst>
              <a:ext uri="{FF2B5EF4-FFF2-40B4-BE49-F238E27FC236}">
                <a16:creationId xmlns:a16="http://schemas.microsoft.com/office/drawing/2014/main" id="{C214F493-9DC3-4E63-A163-283C61B554F3}"/>
              </a:ext>
            </a:extLst>
          </p:cNvPr>
          <p:cNvGrpSpPr/>
          <p:nvPr/>
        </p:nvGrpSpPr>
        <p:grpSpPr>
          <a:xfrm>
            <a:off x="142806" y="628420"/>
            <a:ext cx="6201872" cy="5169457"/>
            <a:chOff x="-149549" y="569423"/>
            <a:chExt cx="7659883" cy="5746771"/>
          </a:xfrm>
        </p:grpSpPr>
        <p:cxnSp>
          <p:nvCxnSpPr>
            <p:cNvPr id="8" name="Straight Connector 7">
              <a:extLst>
                <a:ext uri="{FF2B5EF4-FFF2-40B4-BE49-F238E27FC236}">
                  <a16:creationId xmlns:a16="http://schemas.microsoft.com/office/drawing/2014/main" id="{D8BED9D7-21C0-40F0-AA1A-C3E8CB6B0FC3}"/>
                </a:ext>
              </a:extLst>
            </p:cNvPr>
            <p:cNvCxnSpPr/>
            <p:nvPr/>
          </p:nvCxnSpPr>
          <p:spPr>
            <a:xfrm>
              <a:off x="3948344" y="1068971"/>
              <a:ext cx="0" cy="4023360"/>
            </a:xfrm>
            <a:prstGeom prst="line">
              <a:avLst/>
            </a:prstGeom>
            <a:noFill/>
            <a:ln w="6350" cap="flat" cmpd="sng" algn="ctr">
              <a:solidFill>
                <a:srgbClr val="0070C0"/>
              </a:solidFill>
              <a:prstDash val="solid"/>
              <a:miter lim="800000"/>
            </a:ln>
            <a:effectLst/>
          </p:spPr>
        </p:cxnSp>
        <p:cxnSp>
          <p:nvCxnSpPr>
            <p:cNvPr id="9" name="Straight Connector 8">
              <a:extLst>
                <a:ext uri="{FF2B5EF4-FFF2-40B4-BE49-F238E27FC236}">
                  <a16:creationId xmlns:a16="http://schemas.microsoft.com/office/drawing/2014/main" id="{333ABE7B-70DF-447F-944F-8EE051DB8568}"/>
                </a:ext>
              </a:extLst>
            </p:cNvPr>
            <p:cNvCxnSpPr/>
            <p:nvPr/>
          </p:nvCxnSpPr>
          <p:spPr>
            <a:xfrm>
              <a:off x="1585236" y="841100"/>
              <a:ext cx="640080" cy="0"/>
            </a:xfrm>
            <a:prstGeom prst="line">
              <a:avLst/>
            </a:prstGeom>
            <a:noFill/>
            <a:ln w="6350" cap="flat" cmpd="sng" algn="ctr">
              <a:solidFill>
                <a:srgbClr val="0070C0"/>
              </a:solidFill>
              <a:prstDash val="solid"/>
              <a:miter lim="800000"/>
            </a:ln>
            <a:effectLst/>
          </p:spPr>
        </p:cxnSp>
        <p:cxnSp>
          <p:nvCxnSpPr>
            <p:cNvPr id="10" name="Straight Connector 9">
              <a:extLst>
                <a:ext uri="{FF2B5EF4-FFF2-40B4-BE49-F238E27FC236}">
                  <a16:creationId xmlns:a16="http://schemas.microsoft.com/office/drawing/2014/main" id="{D1E79D0E-4A54-4CF5-A5FB-3150DABBE818}"/>
                </a:ext>
              </a:extLst>
            </p:cNvPr>
            <p:cNvCxnSpPr/>
            <p:nvPr/>
          </p:nvCxnSpPr>
          <p:spPr>
            <a:xfrm>
              <a:off x="3308264" y="5058113"/>
              <a:ext cx="640080" cy="0"/>
            </a:xfrm>
            <a:prstGeom prst="line">
              <a:avLst/>
            </a:prstGeom>
            <a:noFill/>
            <a:ln w="6350" cap="flat" cmpd="sng" algn="ctr">
              <a:solidFill>
                <a:srgbClr val="0070C0"/>
              </a:solidFill>
              <a:prstDash val="solid"/>
              <a:miter lim="800000"/>
            </a:ln>
            <a:effectLst/>
          </p:spPr>
        </p:cxnSp>
        <p:cxnSp>
          <p:nvCxnSpPr>
            <p:cNvPr id="11" name="Straight Connector 10">
              <a:extLst>
                <a:ext uri="{FF2B5EF4-FFF2-40B4-BE49-F238E27FC236}">
                  <a16:creationId xmlns:a16="http://schemas.microsoft.com/office/drawing/2014/main" id="{D67B1841-881E-4AF1-B4E7-3DAA3E76C857}"/>
                </a:ext>
              </a:extLst>
            </p:cNvPr>
            <p:cNvCxnSpPr/>
            <p:nvPr/>
          </p:nvCxnSpPr>
          <p:spPr>
            <a:xfrm>
              <a:off x="3308264" y="2993013"/>
              <a:ext cx="640080" cy="0"/>
            </a:xfrm>
            <a:prstGeom prst="line">
              <a:avLst/>
            </a:prstGeom>
            <a:noFill/>
            <a:ln w="6350" cap="flat" cmpd="sng" algn="ctr">
              <a:solidFill>
                <a:srgbClr val="0070C0"/>
              </a:solidFill>
              <a:prstDash val="solid"/>
              <a:miter lim="800000"/>
            </a:ln>
            <a:effectLst/>
          </p:spPr>
        </p:cxnSp>
        <p:cxnSp>
          <p:nvCxnSpPr>
            <p:cNvPr id="12" name="Straight Connector 11">
              <a:extLst>
                <a:ext uri="{FF2B5EF4-FFF2-40B4-BE49-F238E27FC236}">
                  <a16:creationId xmlns:a16="http://schemas.microsoft.com/office/drawing/2014/main" id="{CBC74329-B0D6-48A2-AB8D-170D6E0526D1}"/>
                </a:ext>
              </a:extLst>
            </p:cNvPr>
            <p:cNvCxnSpPr/>
            <p:nvPr/>
          </p:nvCxnSpPr>
          <p:spPr>
            <a:xfrm>
              <a:off x="3933573" y="2678094"/>
              <a:ext cx="640080" cy="0"/>
            </a:xfrm>
            <a:prstGeom prst="line">
              <a:avLst/>
            </a:prstGeom>
            <a:noFill/>
            <a:ln w="6350" cap="flat" cmpd="sng" algn="ctr">
              <a:solidFill>
                <a:srgbClr val="0070C0"/>
              </a:solidFill>
              <a:prstDash val="solid"/>
              <a:miter lim="800000"/>
            </a:ln>
            <a:effectLst/>
          </p:spPr>
        </p:cxnSp>
        <p:cxnSp>
          <p:nvCxnSpPr>
            <p:cNvPr id="13" name="Straight Connector 12">
              <a:extLst>
                <a:ext uri="{FF2B5EF4-FFF2-40B4-BE49-F238E27FC236}">
                  <a16:creationId xmlns:a16="http://schemas.microsoft.com/office/drawing/2014/main" id="{9AB914A7-EDB9-42C1-9640-1E8269AD61B8}"/>
                </a:ext>
              </a:extLst>
            </p:cNvPr>
            <p:cNvCxnSpPr/>
            <p:nvPr/>
          </p:nvCxnSpPr>
          <p:spPr>
            <a:xfrm>
              <a:off x="3948344" y="4748792"/>
              <a:ext cx="640080" cy="0"/>
            </a:xfrm>
            <a:prstGeom prst="line">
              <a:avLst/>
            </a:prstGeom>
            <a:noFill/>
            <a:ln w="6350" cap="flat" cmpd="sng" algn="ctr">
              <a:solidFill>
                <a:srgbClr val="0070C0"/>
              </a:solidFill>
              <a:prstDash val="solid"/>
              <a:miter lim="800000"/>
            </a:ln>
            <a:effectLst/>
          </p:spPr>
        </p:cxnSp>
        <p:cxnSp>
          <p:nvCxnSpPr>
            <p:cNvPr id="14" name="Straight Connector 13">
              <a:extLst>
                <a:ext uri="{FF2B5EF4-FFF2-40B4-BE49-F238E27FC236}">
                  <a16:creationId xmlns:a16="http://schemas.microsoft.com/office/drawing/2014/main" id="{5AD0333A-69A1-48E8-829F-E97A6302C20E}"/>
                </a:ext>
              </a:extLst>
            </p:cNvPr>
            <p:cNvCxnSpPr/>
            <p:nvPr/>
          </p:nvCxnSpPr>
          <p:spPr>
            <a:xfrm>
              <a:off x="1585236" y="841100"/>
              <a:ext cx="0" cy="640080"/>
            </a:xfrm>
            <a:prstGeom prst="line">
              <a:avLst/>
            </a:prstGeom>
            <a:noFill/>
            <a:ln w="6350" cap="flat" cmpd="sng" algn="ctr">
              <a:solidFill>
                <a:srgbClr val="0070C0"/>
              </a:solidFill>
              <a:prstDash val="solid"/>
              <a:miter lim="800000"/>
            </a:ln>
            <a:effectLst/>
          </p:spPr>
        </p:cxnSp>
        <p:grpSp>
          <p:nvGrpSpPr>
            <p:cNvPr id="15" name="Group 14">
              <a:extLst>
                <a:ext uri="{FF2B5EF4-FFF2-40B4-BE49-F238E27FC236}">
                  <a16:creationId xmlns:a16="http://schemas.microsoft.com/office/drawing/2014/main" id="{C2FB652B-E730-43C1-9437-2CD16480BB0A}"/>
                </a:ext>
              </a:extLst>
            </p:cNvPr>
            <p:cNvGrpSpPr/>
            <p:nvPr/>
          </p:nvGrpSpPr>
          <p:grpSpPr>
            <a:xfrm>
              <a:off x="2232371" y="569423"/>
              <a:ext cx="3718976" cy="640080"/>
              <a:chOff x="2484397" y="2514600"/>
              <a:chExt cx="3431947" cy="585216"/>
            </a:xfrm>
          </p:grpSpPr>
          <p:pic>
            <p:nvPicPr>
              <p:cNvPr id="16" name="Picture 15">
                <a:extLst>
                  <a:ext uri="{FF2B5EF4-FFF2-40B4-BE49-F238E27FC236}">
                    <a16:creationId xmlns:a16="http://schemas.microsoft.com/office/drawing/2014/main" id="{59975C96-099D-498E-920D-6169E84874BA}"/>
                  </a:ext>
                </a:extLst>
              </p:cNvPr>
              <p:cNvPicPr>
                <a:picLocks noChangeAspect="1"/>
              </p:cNvPicPr>
              <p:nvPr/>
            </p:nvPicPr>
            <p:blipFill rotWithShape="1">
              <a:blip r:embed="rId2" cstate="print">
                <a:duotone>
                  <a:srgbClr val="82A670">
                    <a:shade val="45000"/>
                    <a:satMod val="135000"/>
                  </a:srgbClr>
                  <a:prstClr val="white"/>
                </a:duotone>
                <a:extLst>
                  <a:ext uri="{28A0092B-C50C-407E-A947-70E740481C1C}">
                    <a14:useLocalDpi xmlns:a14="http://schemas.microsoft.com/office/drawing/2010/main" val="0"/>
                  </a:ext>
                </a:extLst>
              </a:blip>
              <a:srcRect/>
              <a:stretch/>
            </p:blipFill>
            <p:spPr bwMode="hidden">
              <a:xfrm>
                <a:off x="2484397" y="2514600"/>
                <a:ext cx="3431947" cy="585216"/>
              </a:xfrm>
              <a:prstGeom prst="rect">
                <a:avLst/>
              </a:prstGeom>
              <a:ln>
                <a:solidFill>
                  <a:srgbClr val="0070C0"/>
                </a:solidFill>
              </a:ln>
            </p:spPr>
          </p:pic>
          <p:sp>
            <p:nvSpPr>
              <p:cNvPr id="17" name="TextBox 16">
                <a:extLst>
                  <a:ext uri="{FF2B5EF4-FFF2-40B4-BE49-F238E27FC236}">
                    <a16:creationId xmlns:a16="http://schemas.microsoft.com/office/drawing/2014/main" id="{D9C24980-CA10-4760-9F0D-EA4988700C8D}"/>
                  </a:ext>
                </a:extLst>
              </p:cNvPr>
              <p:cNvSpPr txBox="1"/>
              <p:nvPr/>
            </p:nvSpPr>
            <p:spPr>
              <a:xfrm>
                <a:off x="2484398" y="2514600"/>
                <a:ext cx="3431946" cy="531796"/>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70C0"/>
                    </a:solidFill>
                    <a:effectLst/>
                    <a:uLnTx/>
                    <a:uFillTx/>
                    <a:cs typeface="Calibri" panose="020F0502020204030204" pitchFamily="34" charset="0"/>
                  </a:rPr>
                  <a:t>Office of Radiation and Indoor Air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70C0"/>
                    </a:solidFill>
                    <a:effectLst/>
                    <a:uLnTx/>
                    <a:uFillTx/>
                    <a:cs typeface="Calibri" panose="020F0502020204030204" pitchFamily="34" charset="0"/>
                  </a:rPr>
                  <a:t>Immediate Office</a:t>
                </a:r>
                <a:endParaRPr kumimoji="0" lang="en-US" sz="1600" b="0" i="0" u="none" strike="noStrike" kern="0" cap="none" spc="0" normalizeH="0" baseline="0" noProof="0" dirty="0">
                  <a:ln>
                    <a:noFill/>
                  </a:ln>
                  <a:solidFill>
                    <a:srgbClr val="0070C0"/>
                  </a:solidFill>
                  <a:effectLst/>
                  <a:uLnTx/>
                  <a:uFillTx/>
                  <a:cs typeface="Calibri" panose="020F0502020204030204" pitchFamily="34" charset="0"/>
                </a:endParaRPr>
              </a:p>
            </p:txBody>
          </p:sp>
        </p:grpSp>
        <p:grpSp>
          <p:nvGrpSpPr>
            <p:cNvPr id="18" name="Group 17">
              <a:extLst>
                <a:ext uri="{FF2B5EF4-FFF2-40B4-BE49-F238E27FC236}">
                  <a16:creationId xmlns:a16="http://schemas.microsoft.com/office/drawing/2014/main" id="{D469051F-77CE-4306-882A-012D62338CE2}"/>
                </a:ext>
              </a:extLst>
            </p:cNvPr>
            <p:cNvGrpSpPr/>
            <p:nvPr/>
          </p:nvGrpSpPr>
          <p:grpSpPr>
            <a:xfrm>
              <a:off x="52632" y="1436168"/>
              <a:ext cx="3065214" cy="338328"/>
              <a:chOff x="2216853" y="2514600"/>
              <a:chExt cx="3967044" cy="585216"/>
            </a:xfrm>
          </p:grpSpPr>
          <p:pic>
            <p:nvPicPr>
              <p:cNvPr id="19" name="Picture 18">
                <a:extLst>
                  <a:ext uri="{FF2B5EF4-FFF2-40B4-BE49-F238E27FC236}">
                    <a16:creationId xmlns:a16="http://schemas.microsoft.com/office/drawing/2014/main" id="{AA475CA5-BCDC-41EA-80C1-14AF654958C7}"/>
                  </a:ext>
                </a:extLst>
              </p:cNvPr>
              <p:cNvPicPr>
                <a:picLocks noChangeAspect="1"/>
              </p:cNvPicPr>
              <p:nvPr/>
            </p:nvPicPr>
            <p:blipFill rotWithShape="1">
              <a:blip r:embed="rId3" cstate="print">
                <a:duotone>
                  <a:srgbClr val="82A670">
                    <a:shade val="45000"/>
                    <a:satMod val="135000"/>
                  </a:srgbClr>
                  <a:prstClr val="white"/>
                </a:duotone>
                <a:extLst>
                  <a:ext uri="{28A0092B-C50C-407E-A947-70E740481C1C}">
                    <a14:useLocalDpi xmlns:a14="http://schemas.microsoft.com/office/drawing/2010/main" val="0"/>
                  </a:ext>
                </a:extLst>
              </a:blip>
              <a:srcRect/>
              <a:stretch/>
            </p:blipFill>
            <p:spPr bwMode="hidden">
              <a:xfrm>
                <a:off x="2484397" y="2514600"/>
                <a:ext cx="3431947" cy="585216"/>
              </a:xfrm>
              <a:prstGeom prst="rect">
                <a:avLst/>
              </a:prstGeom>
              <a:ln>
                <a:solidFill>
                  <a:srgbClr val="0070C0"/>
                </a:solidFill>
              </a:ln>
            </p:spPr>
          </p:pic>
          <p:sp>
            <p:nvSpPr>
              <p:cNvPr id="20" name="TextBox 19">
                <a:extLst>
                  <a:ext uri="{FF2B5EF4-FFF2-40B4-BE49-F238E27FC236}">
                    <a16:creationId xmlns:a16="http://schemas.microsoft.com/office/drawing/2014/main" id="{A5F8181A-EA33-411E-BA62-91413D2C107F}"/>
                  </a:ext>
                </a:extLst>
              </p:cNvPr>
              <p:cNvSpPr txBox="1"/>
              <p:nvPr/>
            </p:nvSpPr>
            <p:spPr>
              <a:xfrm>
                <a:off x="2216853" y="2514600"/>
                <a:ext cx="3967044" cy="532642"/>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70C0"/>
                    </a:solidFill>
                    <a:effectLst/>
                    <a:uLnTx/>
                    <a:uFillTx/>
                    <a:cs typeface="Calibri" panose="020F0502020204030204" pitchFamily="34" charset="0"/>
                  </a:rPr>
                  <a:t>Program Management Office</a:t>
                </a:r>
              </a:p>
            </p:txBody>
          </p:sp>
        </p:grpSp>
        <p:grpSp>
          <p:nvGrpSpPr>
            <p:cNvPr id="21" name="Group 20">
              <a:extLst>
                <a:ext uri="{FF2B5EF4-FFF2-40B4-BE49-F238E27FC236}">
                  <a16:creationId xmlns:a16="http://schemas.microsoft.com/office/drawing/2014/main" id="{FC110A4E-F409-4E31-929E-7A027AA58D72}"/>
                </a:ext>
              </a:extLst>
            </p:cNvPr>
            <p:cNvGrpSpPr/>
            <p:nvPr/>
          </p:nvGrpSpPr>
          <p:grpSpPr>
            <a:xfrm>
              <a:off x="-149549" y="2366624"/>
              <a:ext cx="3977553" cy="1543484"/>
              <a:chOff x="6215" y="2549499"/>
              <a:chExt cx="3977553" cy="1543484"/>
            </a:xfrm>
          </p:grpSpPr>
          <p:pic>
            <p:nvPicPr>
              <p:cNvPr id="22" name="Picture 21">
                <a:extLst>
                  <a:ext uri="{FF2B5EF4-FFF2-40B4-BE49-F238E27FC236}">
                    <a16:creationId xmlns:a16="http://schemas.microsoft.com/office/drawing/2014/main" id="{70EF58BE-705D-463C-A005-5549CD255B87}"/>
                  </a:ext>
                </a:extLst>
              </p:cNvPr>
              <p:cNvPicPr>
                <a:picLocks/>
              </p:cNvPicPr>
              <p:nvPr/>
            </p:nvPicPr>
            <p:blipFill rotWithShape="1">
              <a:blip r:embed="rId4" cstate="print">
                <a:duotone>
                  <a:srgbClr val="82A670">
                    <a:shade val="45000"/>
                    <a:satMod val="135000"/>
                  </a:srgbClr>
                  <a:prstClr val="white"/>
                </a:duotone>
                <a:extLst>
                  <a:ext uri="{28A0092B-C50C-407E-A947-70E740481C1C}">
                    <a14:useLocalDpi xmlns:a14="http://schemas.microsoft.com/office/drawing/2010/main" val="0"/>
                  </a:ext>
                </a:extLst>
              </a:blip>
              <a:srcRect/>
              <a:stretch/>
            </p:blipFill>
            <p:spPr bwMode="hidden">
              <a:xfrm>
                <a:off x="6248" y="2549499"/>
                <a:ext cx="3785289" cy="1472971"/>
              </a:xfrm>
              <a:prstGeom prst="rect">
                <a:avLst/>
              </a:prstGeom>
              <a:ln>
                <a:solidFill>
                  <a:srgbClr val="0070C0"/>
                </a:solidFill>
              </a:ln>
            </p:spPr>
          </p:pic>
          <p:sp>
            <p:nvSpPr>
              <p:cNvPr id="23" name="TextBox 22">
                <a:extLst>
                  <a:ext uri="{FF2B5EF4-FFF2-40B4-BE49-F238E27FC236}">
                    <a16:creationId xmlns:a16="http://schemas.microsoft.com/office/drawing/2014/main" id="{0180B4E4-C5EB-47BC-AED2-DCC68326D32C}"/>
                  </a:ext>
                </a:extLst>
              </p:cNvPr>
              <p:cNvSpPr txBox="1"/>
              <p:nvPr/>
            </p:nvSpPr>
            <p:spPr>
              <a:xfrm>
                <a:off x="6215" y="2553315"/>
                <a:ext cx="3977553" cy="1539668"/>
              </a:xfrm>
              <a:prstGeom prst="rect">
                <a:avLst/>
              </a:prstGeom>
              <a:noFill/>
              <a:ln>
                <a:noFill/>
              </a:ln>
            </p:spPr>
            <p:txBody>
              <a:bodyPr wrap="square" lIns="45720" rIns="4572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70C0"/>
                    </a:solidFill>
                    <a:effectLst/>
                    <a:uLnTx/>
                    <a:uFillTx/>
                    <a:cs typeface="Calibri" panose="020F0502020204030204" pitchFamily="34" charset="0"/>
                  </a:rPr>
                  <a:t>Radiation Protection Division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76A7B2">
                        <a:lumMod val="50000"/>
                      </a:srgbClr>
                    </a:solidFill>
                    <a:effectLst/>
                    <a:uLnTx/>
                    <a:uFillTx/>
                    <a:cs typeface="Calibri" panose="020F0502020204030204" pitchFamily="34" charset="0"/>
                  </a:rPr>
                  <a:t>Centers for:</a:t>
                </a:r>
              </a:p>
              <a:p>
                <a:pPr marL="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76A7B2">
                        <a:lumMod val="50000"/>
                      </a:srgbClr>
                    </a:solidFill>
                    <a:effectLst/>
                    <a:uLnTx/>
                    <a:uFillTx/>
                    <a:cs typeface="Calibri" panose="020F0502020204030204" pitchFamily="34" charset="0"/>
                  </a:rPr>
                  <a:t>Radiological Emergency Management</a:t>
                </a:r>
              </a:p>
              <a:p>
                <a:pPr marL="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76A7B2">
                        <a:lumMod val="50000"/>
                      </a:srgbClr>
                    </a:solidFill>
                    <a:effectLst/>
                    <a:uLnTx/>
                    <a:uFillTx/>
                    <a:cs typeface="Calibri" panose="020F0502020204030204" pitchFamily="34" charset="0"/>
                  </a:rPr>
                  <a:t>Radiation Information and Outreach</a:t>
                </a:r>
              </a:p>
              <a:p>
                <a:pPr lvl="1" indent="-171450">
                  <a:buFont typeface="Arial" panose="020B0604020202020204" pitchFamily="34" charset="0"/>
                  <a:buChar char="•"/>
                  <a:defRPr/>
                </a:pPr>
                <a:r>
                  <a:rPr lang="en-US" sz="1200" kern="0" dirty="0" err="1">
                    <a:solidFill>
                      <a:srgbClr val="FF0000"/>
                    </a:solidFill>
                    <a:cs typeface="Calibri" panose="020F0502020204030204" pitchFamily="34" charset="0"/>
                  </a:rPr>
                  <a:t>RadTown</a:t>
                </a:r>
                <a:endParaRPr kumimoji="0" lang="en-US" sz="1200" b="0" i="0" u="none" strike="noStrike" kern="0" cap="none" spc="0" normalizeH="0" baseline="0" noProof="0" dirty="0">
                  <a:ln>
                    <a:noFill/>
                  </a:ln>
                  <a:solidFill>
                    <a:srgbClr val="FF0000"/>
                  </a:solidFill>
                  <a:effectLst/>
                  <a:uLnTx/>
                  <a:uFillTx/>
                  <a:cs typeface="Calibri" panose="020F0502020204030204" pitchFamily="34" charset="0"/>
                </a:endParaRPr>
              </a:p>
              <a:p>
                <a:pPr marL="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76A7B2">
                        <a:lumMod val="50000"/>
                      </a:srgbClr>
                    </a:solidFill>
                    <a:effectLst/>
                    <a:uLnTx/>
                    <a:uFillTx/>
                    <a:cs typeface="Calibri" panose="020F0502020204030204" pitchFamily="34" charset="0"/>
                  </a:rPr>
                  <a:t>Waste Management and Regulation</a:t>
                </a:r>
              </a:p>
              <a:p>
                <a:pPr marL="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76A7B2">
                        <a:lumMod val="50000"/>
                      </a:srgbClr>
                    </a:solidFill>
                    <a:effectLst/>
                    <a:uLnTx/>
                    <a:uFillTx/>
                    <a:cs typeface="Calibri" panose="020F0502020204030204" pitchFamily="34" charset="0"/>
                  </a:rPr>
                  <a:t>Science and Technology</a:t>
                </a:r>
              </a:p>
            </p:txBody>
          </p:sp>
        </p:grpSp>
        <p:grpSp>
          <p:nvGrpSpPr>
            <p:cNvPr id="24" name="Group 23">
              <a:extLst>
                <a:ext uri="{FF2B5EF4-FFF2-40B4-BE49-F238E27FC236}">
                  <a16:creationId xmlns:a16="http://schemas.microsoft.com/office/drawing/2014/main" id="{4F4F2CEB-77E2-4EC1-985C-5716F79F7A8E}"/>
                </a:ext>
              </a:extLst>
            </p:cNvPr>
            <p:cNvGrpSpPr/>
            <p:nvPr/>
          </p:nvGrpSpPr>
          <p:grpSpPr>
            <a:xfrm>
              <a:off x="4324801" y="1774496"/>
              <a:ext cx="3185533" cy="1868808"/>
              <a:chOff x="4345927" y="2132174"/>
              <a:chExt cx="2988867" cy="1833324"/>
            </a:xfrm>
          </p:grpSpPr>
          <p:pic>
            <p:nvPicPr>
              <p:cNvPr id="25" name="Picture 24">
                <a:extLst>
                  <a:ext uri="{FF2B5EF4-FFF2-40B4-BE49-F238E27FC236}">
                    <a16:creationId xmlns:a16="http://schemas.microsoft.com/office/drawing/2014/main" id="{7BDCB9C3-164B-4912-8235-936D5ECE33AB}"/>
                  </a:ext>
                </a:extLst>
              </p:cNvPr>
              <p:cNvPicPr>
                <a:picLocks/>
              </p:cNvPicPr>
              <p:nvPr/>
            </p:nvPicPr>
            <p:blipFill rotWithShape="1">
              <a:blip r:embed="rId5" cstate="print">
                <a:duotone>
                  <a:srgbClr val="82A670">
                    <a:shade val="45000"/>
                    <a:satMod val="135000"/>
                  </a:srgbClr>
                  <a:prstClr val="white"/>
                </a:duotone>
                <a:extLst>
                  <a:ext uri="{28A0092B-C50C-407E-A947-70E740481C1C}">
                    <a14:useLocalDpi xmlns:a14="http://schemas.microsoft.com/office/drawing/2010/main" val="0"/>
                  </a:ext>
                </a:extLst>
              </a:blip>
              <a:srcRect/>
              <a:stretch/>
            </p:blipFill>
            <p:spPr bwMode="hidden">
              <a:xfrm>
                <a:off x="4345927" y="2132174"/>
                <a:ext cx="2988867" cy="1833324"/>
              </a:xfrm>
              <a:prstGeom prst="rect">
                <a:avLst/>
              </a:prstGeom>
              <a:ln>
                <a:solidFill>
                  <a:srgbClr val="0070C0"/>
                </a:solidFill>
              </a:ln>
            </p:spPr>
          </p:pic>
          <p:sp>
            <p:nvSpPr>
              <p:cNvPr id="26" name="TextBox 25">
                <a:extLst>
                  <a:ext uri="{FF2B5EF4-FFF2-40B4-BE49-F238E27FC236}">
                    <a16:creationId xmlns:a16="http://schemas.microsoft.com/office/drawing/2014/main" id="{D3329CAA-97A4-47CC-A0EF-9E2D841E00CC}"/>
                  </a:ext>
                </a:extLst>
              </p:cNvPr>
              <p:cNvSpPr txBox="1"/>
              <p:nvPr/>
            </p:nvSpPr>
            <p:spPr>
              <a:xfrm>
                <a:off x="4543048" y="2176140"/>
                <a:ext cx="2740115" cy="1745389"/>
              </a:xfrm>
              <a:prstGeom prst="rect">
                <a:avLst/>
              </a:prstGeom>
              <a:noFill/>
              <a:ln>
                <a:noFill/>
              </a:ln>
            </p:spPr>
            <p:txBody>
              <a:bodyPr wrap="square" lIns="45720" rIns="4572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0000"/>
                    </a:solidFill>
                    <a:effectLst/>
                    <a:uLnTx/>
                    <a:uFillTx/>
                    <a:cs typeface="Calibri" panose="020F0502020204030204" pitchFamily="34" charset="0"/>
                  </a:rPr>
                  <a:t>Indoor Environments Division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FF0000"/>
                    </a:solidFill>
                    <a:effectLst/>
                    <a:uLnTx/>
                    <a:uFillTx/>
                    <a:cs typeface="Calibri" panose="020F0502020204030204" pitchFamily="34" charset="0"/>
                  </a:rPr>
                  <a:t>Centers for:</a:t>
                </a:r>
              </a:p>
              <a:p>
                <a:pPr marL="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FF0000"/>
                    </a:solidFill>
                    <a:effectLst/>
                    <a:uLnTx/>
                    <a:uFillTx/>
                    <a:cs typeface="Calibri" panose="020F0502020204030204" pitchFamily="34" charset="0"/>
                  </a:rPr>
                  <a:t>Asthma and Schools</a:t>
                </a:r>
              </a:p>
              <a:p>
                <a:pPr indent="-171450">
                  <a:buFont typeface="Arial" panose="020B0604020202020204" pitchFamily="34" charset="0"/>
                  <a:buChar char="•"/>
                  <a:defRPr/>
                </a:pPr>
                <a:r>
                  <a:rPr lang="en-US" sz="1400" kern="0" dirty="0">
                    <a:solidFill>
                      <a:srgbClr val="FF0000"/>
                    </a:solidFill>
                    <a:cs typeface="Calibri" panose="020F0502020204030204" pitchFamily="34" charset="0"/>
                  </a:rPr>
                  <a:t>Cross-program Outreach</a:t>
                </a:r>
              </a:p>
              <a:p>
                <a:pPr marL="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FF0000"/>
                    </a:solidFill>
                    <a:effectLst/>
                    <a:uLnTx/>
                    <a:uFillTx/>
                    <a:cs typeface="Calibri" panose="020F0502020204030204" pitchFamily="34" charset="0"/>
                  </a:rPr>
                  <a:t>Radon</a:t>
                </a:r>
              </a:p>
              <a:p>
                <a:pPr marL="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FF0000"/>
                    </a:solidFill>
                    <a:effectLst/>
                    <a:uLnTx/>
                    <a:uFillTx/>
                    <a:cs typeface="Calibri" panose="020F0502020204030204" pitchFamily="34" charset="0"/>
                  </a:rPr>
                  <a:t>Scientific Analysis</a:t>
                </a:r>
              </a:p>
            </p:txBody>
          </p:sp>
        </p:grpSp>
        <p:grpSp>
          <p:nvGrpSpPr>
            <p:cNvPr id="27" name="Group 26">
              <a:extLst>
                <a:ext uri="{FF2B5EF4-FFF2-40B4-BE49-F238E27FC236}">
                  <a16:creationId xmlns:a16="http://schemas.microsoft.com/office/drawing/2014/main" id="{7598A64B-A513-4046-978A-BD22F1F4415E}"/>
                </a:ext>
              </a:extLst>
            </p:cNvPr>
            <p:cNvGrpSpPr/>
            <p:nvPr/>
          </p:nvGrpSpPr>
          <p:grpSpPr>
            <a:xfrm>
              <a:off x="4446481" y="4369956"/>
              <a:ext cx="2944940" cy="1492388"/>
              <a:chOff x="4479731" y="4404174"/>
              <a:chExt cx="2944940" cy="1492388"/>
            </a:xfrm>
          </p:grpSpPr>
          <p:pic>
            <p:nvPicPr>
              <p:cNvPr id="28" name="Picture 27">
                <a:extLst>
                  <a:ext uri="{FF2B5EF4-FFF2-40B4-BE49-F238E27FC236}">
                    <a16:creationId xmlns:a16="http://schemas.microsoft.com/office/drawing/2014/main" id="{8ADA03DE-3112-426F-B771-75C84F2D6B45}"/>
                  </a:ext>
                </a:extLst>
              </p:cNvPr>
              <p:cNvPicPr>
                <a:picLocks/>
              </p:cNvPicPr>
              <p:nvPr/>
            </p:nvPicPr>
            <p:blipFill rotWithShape="1">
              <a:blip r:embed="rId6" cstate="print">
                <a:duotone>
                  <a:srgbClr val="82A670">
                    <a:shade val="45000"/>
                    <a:satMod val="135000"/>
                  </a:srgbClr>
                  <a:prstClr val="white"/>
                </a:duotone>
                <a:extLst>
                  <a:ext uri="{28A0092B-C50C-407E-A947-70E740481C1C}">
                    <a14:useLocalDpi xmlns:a14="http://schemas.microsoft.com/office/drawing/2010/main" val="0"/>
                  </a:ext>
                </a:extLst>
              </a:blip>
              <a:srcRect/>
              <a:stretch/>
            </p:blipFill>
            <p:spPr bwMode="hidden">
              <a:xfrm>
                <a:off x="4479731" y="4404174"/>
                <a:ext cx="2944940" cy="1492388"/>
              </a:xfrm>
              <a:prstGeom prst="rect">
                <a:avLst/>
              </a:prstGeom>
              <a:ln>
                <a:solidFill>
                  <a:srgbClr val="0070C0"/>
                </a:solidFill>
              </a:ln>
            </p:spPr>
          </p:pic>
          <p:sp>
            <p:nvSpPr>
              <p:cNvPr id="29" name="TextBox 28">
                <a:extLst>
                  <a:ext uri="{FF2B5EF4-FFF2-40B4-BE49-F238E27FC236}">
                    <a16:creationId xmlns:a16="http://schemas.microsoft.com/office/drawing/2014/main" id="{6A9A066A-5C55-4347-9D70-4F5B9435C192}"/>
                  </a:ext>
                </a:extLst>
              </p:cNvPr>
              <p:cNvSpPr txBox="1"/>
              <p:nvPr/>
            </p:nvSpPr>
            <p:spPr>
              <a:xfrm>
                <a:off x="4584327" y="4478923"/>
                <a:ext cx="2713184" cy="1334380"/>
              </a:xfrm>
              <a:prstGeom prst="rect">
                <a:avLst/>
              </a:prstGeom>
              <a:noFill/>
              <a:ln>
                <a:noFill/>
              </a:ln>
            </p:spPr>
            <p:txBody>
              <a:bodyPr wrap="square" lIns="45720" rIns="4572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70C0"/>
                    </a:solidFill>
                    <a:effectLst/>
                    <a:uLnTx/>
                    <a:uFillTx/>
                    <a:cs typeface="Calibri" panose="020F0502020204030204" pitchFamily="34" charset="0"/>
                  </a:rPr>
                  <a:t>National Center for Radiation Field Operations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76A7B2">
                        <a:lumMod val="50000"/>
                      </a:srgbClr>
                    </a:solidFill>
                    <a:effectLst/>
                    <a:uLnTx/>
                    <a:uFillTx/>
                    <a:cs typeface="Calibri" panose="020F0502020204030204" pitchFamily="34" charset="0"/>
                  </a:rPr>
                  <a:t>Centers for:</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76A7B2">
                        <a:lumMod val="50000"/>
                      </a:srgbClr>
                    </a:solidFill>
                    <a:effectLst/>
                    <a:uLnTx/>
                    <a:uFillTx/>
                    <a:cs typeface="Calibri" panose="020F0502020204030204" pitchFamily="34" charset="0"/>
                  </a:rPr>
                  <a:t>Radiation Preparedness and      Response</a:t>
                </a:r>
              </a:p>
              <a:p>
                <a:pPr marL="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76A7B2">
                        <a:lumMod val="50000"/>
                      </a:srgbClr>
                    </a:solidFill>
                    <a:effectLst/>
                    <a:uLnTx/>
                    <a:uFillTx/>
                    <a:cs typeface="Calibri" panose="020F0502020204030204" pitchFamily="34" charset="0"/>
                  </a:rPr>
                  <a:t>Planning and Training</a:t>
                </a:r>
              </a:p>
            </p:txBody>
          </p:sp>
        </p:grpSp>
        <p:grpSp>
          <p:nvGrpSpPr>
            <p:cNvPr id="30" name="Group 29">
              <a:extLst>
                <a:ext uri="{FF2B5EF4-FFF2-40B4-BE49-F238E27FC236}">
                  <a16:creationId xmlns:a16="http://schemas.microsoft.com/office/drawing/2014/main" id="{31889A8B-7A3C-472D-AF44-2F613A72F854}"/>
                </a:ext>
              </a:extLst>
            </p:cNvPr>
            <p:cNvGrpSpPr/>
            <p:nvPr/>
          </p:nvGrpSpPr>
          <p:grpSpPr>
            <a:xfrm>
              <a:off x="52632" y="4712137"/>
              <a:ext cx="3392097" cy="1604057"/>
              <a:chOff x="-523124" y="5145355"/>
              <a:chExt cx="3392097" cy="1604057"/>
            </a:xfrm>
          </p:grpSpPr>
          <p:pic>
            <p:nvPicPr>
              <p:cNvPr id="31" name="Picture 30">
                <a:extLst>
                  <a:ext uri="{FF2B5EF4-FFF2-40B4-BE49-F238E27FC236}">
                    <a16:creationId xmlns:a16="http://schemas.microsoft.com/office/drawing/2014/main" id="{14BEABB2-8E1C-4F92-9375-F9E54A46F371}"/>
                  </a:ext>
                </a:extLst>
              </p:cNvPr>
              <p:cNvPicPr>
                <a:picLocks/>
              </p:cNvPicPr>
              <p:nvPr/>
            </p:nvPicPr>
            <p:blipFill rotWithShape="1">
              <a:blip r:embed="rId7" cstate="print">
                <a:duotone>
                  <a:srgbClr val="82A670">
                    <a:shade val="45000"/>
                    <a:satMod val="135000"/>
                  </a:srgbClr>
                  <a:prstClr val="white"/>
                </a:duotone>
                <a:extLst>
                  <a:ext uri="{28A0092B-C50C-407E-A947-70E740481C1C}">
                    <a14:useLocalDpi xmlns:a14="http://schemas.microsoft.com/office/drawing/2010/main" val="0"/>
                  </a:ext>
                </a:extLst>
              </a:blip>
              <a:srcRect/>
              <a:stretch/>
            </p:blipFill>
            <p:spPr bwMode="hidden">
              <a:xfrm>
                <a:off x="-523124" y="5145355"/>
                <a:ext cx="3362998" cy="1575712"/>
              </a:xfrm>
              <a:prstGeom prst="rect">
                <a:avLst/>
              </a:prstGeom>
              <a:ln>
                <a:solidFill>
                  <a:srgbClr val="0070C0"/>
                </a:solidFill>
              </a:ln>
            </p:spPr>
          </p:pic>
          <p:sp>
            <p:nvSpPr>
              <p:cNvPr id="32" name="TextBox 31">
                <a:extLst>
                  <a:ext uri="{FF2B5EF4-FFF2-40B4-BE49-F238E27FC236}">
                    <a16:creationId xmlns:a16="http://schemas.microsoft.com/office/drawing/2014/main" id="{560799C3-FE13-4E18-B38C-EF00B969901B}"/>
                  </a:ext>
                </a:extLst>
              </p:cNvPr>
              <p:cNvSpPr txBox="1"/>
              <p:nvPr/>
            </p:nvSpPr>
            <p:spPr>
              <a:xfrm>
                <a:off x="-446944" y="5209743"/>
                <a:ext cx="3315917" cy="1539669"/>
              </a:xfrm>
              <a:prstGeom prst="rect">
                <a:avLst/>
              </a:prstGeom>
              <a:noFill/>
              <a:ln>
                <a:noFill/>
              </a:ln>
            </p:spPr>
            <p:txBody>
              <a:bodyPr wrap="square" lIns="45720" rIns="4572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70C0"/>
                    </a:solidFill>
                    <a:effectLst/>
                    <a:uLnTx/>
                    <a:uFillTx/>
                    <a:cs typeface="Calibri" panose="020F0502020204030204" pitchFamily="34" charset="0"/>
                  </a:rPr>
                  <a:t>National Analytical Radiation Environmental Laboratory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76A7B2">
                        <a:lumMod val="50000"/>
                      </a:srgbClr>
                    </a:solidFill>
                    <a:effectLst/>
                    <a:uLnTx/>
                    <a:uFillTx/>
                    <a:cs typeface="Calibri" panose="020F0502020204030204" pitchFamily="34" charset="0"/>
                  </a:rPr>
                  <a:t>Centers for:</a:t>
                </a:r>
              </a:p>
              <a:p>
                <a:pPr marL="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76A7B2">
                        <a:lumMod val="50000"/>
                      </a:srgbClr>
                    </a:solidFill>
                    <a:effectLst/>
                    <a:uLnTx/>
                    <a:uFillTx/>
                    <a:cs typeface="Calibri" panose="020F0502020204030204" pitchFamily="34" charset="0"/>
                  </a:rPr>
                  <a:t>Environmental Radioanalytical</a:t>
                </a:r>
              </a:p>
              <a:p>
                <a:pPr marL="27432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76A7B2">
                        <a:lumMod val="50000"/>
                      </a:srgbClr>
                    </a:solidFill>
                    <a:effectLst/>
                    <a:uLnTx/>
                    <a:uFillTx/>
                    <a:cs typeface="Calibri" panose="020F0502020204030204" pitchFamily="34" charset="0"/>
                  </a:rPr>
                  <a:t>Laboratory Science</a:t>
                </a:r>
              </a:p>
              <a:p>
                <a:pPr marL="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76A7B2">
                        <a:lumMod val="50000"/>
                      </a:srgbClr>
                    </a:solidFill>
                    <a:effectLst/>
                    <a:uLnTx/>
                    <a:uFillTx/>
                    <a:cs typeface="Calibri" panose="020F0502020204030204" pitchFamily="34" charset="0"/>
                  </a:rPr>
                  <a:t>Environmental Monitoring</a:t>
                </a:r>
              </a:p>
              <a:p>
                <a:pPr lvl="1" indent="-171450">
                  <a:buFont typeface="Arial" panose="020B0604020202020204" pitchFamily="34" charset="0"/>
                  <a:buChar char="•"/>
                  <a:defRPr/>
                </a:pPr>
                <a:r>
                  <a:rPr lang="en-US" sz="1200" kern="0" dirty="0">
                    <a:solidFill>
                      <a:srgbClr val="FF0000"/>
                    </a:solidFill>
                    <a:cs typeface="Calibri" panose="020F0502020204030204" pitchFamily="34" charset="0"/>
                  </a:rPr>
                  <a:t>Tribal Air Monitoring Support</a:t>
                </a:r>
                <a:endParaRPr kumimoji="0" lang="en-US" sz="1200" b="0" i="0" u="none" strike="noStrike" kern="0" cap="none" spc="0" normalizeH="0" baseline="0" noProof="0" dirty="0">
                  <a:ln>
                    <a:noFill/>
                  </a:ln>
                  <a:solidFill>
                    <a:srgbClr val="76A7B2">
                      <a:lumMod val="50000"/>
                    </a:srgbClr>
                  </a:solidFill>
                  <a:effectLst/>
                  <a:uLnTx/>
                  <a:uFillTx/>
                  <a:cs typeface="Calibri" panose="020F0502020204030204" pitchFamily="34" charset="0"/>
                </a:endParaRPr>
              </a:p>
            </p:txBody>
          </p:sp>
        </p:grpSp>
      </p:grpSp>
      <p:cxnSp>
        <p:nvCxnSpPr>
          <p:cNvPr id="35" name="Straight Connector 34">
            <a:extLst>
              <a:ext uri="{FF2B5EF4-FFF2-40B4-BE49-F238E27FC236}">
                <a16:creationId xmlns:a16="http://schemas.microsoft.com/office/drawing/2014/main" id="{2CE0EE4D-6CF9-4F8C-92B0-8154B5D3FD7B}"/>
              </a:ext>
            </a:extLst>
          </p:cNvPr>
          <p:cNvCxnSpPr/>
          <p:nvPr/>
        </p:nvCxnSpPr>
        <p:spPr bwMode="auto">
          <a:xfrm>
            <a:off x="6553200" y="0"/>
            <a:ext cx="0" cy="5943600"/>
          </a:xfrm>
          <a:prstGeom prst="line">
            <a:avLst/>
          </a:prstGeom>
          <a:ln>
            <a:solidFill>
              <a:srgbClr val="0070C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6073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220" y="130521"/>
            <a:ext cx="8229600" cy="838200"/>
          </a:xfrm>
        </p:spPr>
        <p:txBody>
          <a:bodyPr/>
          <a:lstStyle/>
          <a:p>
            <a:r>
              <a:rPr lang="en-US" sz="3600" b="1" dirty="0">
                <a:solidFill>
                  <a:srgbClr val="006600"/>
                </a:solidFill>
                <a:cs typeface="Calibri"/>
              </a:rPr>
              <a:t>IED Program Authorities</a:t>
            </a:r>
          </a:p>
        </p:txBody>
      </p:sp>
      <p:sp>
        <p:nvSpPr>
          <p:cNvPr id="4" name="Content Placeholder 3">
            <a:extLst>
              <a:ext uri="{FF2B5EF4-FFF2-40B4-BE49-F238E27FC236}">
                <a16:creationId xmlns:a16="http://schemas.microsoft.com/office/drawing/2014/main" id="{B8CD8BF1-949B-4443-99CD-32AA1012A355}"/>
              </a:ext>
            </a:extLst>
          </p:cNvPr>
          <p:cNvSpPr>
            <a:spLocks noGrp="1"/>
          </p:cNvSpPr>
          <p:nvPr>
            <p:ph idx="1"/>
          </p:nvPr>
        </p:nvSpPr>
        <p:spPr>
          <a:xfrm>
            <a:off x="304800" y="1066800"/>
            <a:ext cx="8686800" cy="4373563"/>
          </a:xfrm>
        </p:spPr>
        <p:txBody>
          <a:bodyPr anchor="t">
            <a:normAutofit fontScale="92500" lnSpcReduction="10000"/>
          </a:bodyPr>
          <a:lstStyle/>
          <a:p>
            <a:pPr marL="0" indent="0">
              <a:buNone/>
            </a:pPr>
            <a:r>
              <a:rPr lang="en-US" sz="2000" i="1" dirty="0"/>
              <a:t>EPA’s program is statutorily authorized and receives direct appropriations.</a:t>
            </a:r>
            <a:r>
              <a:rPr lang="en-US" sz="1800" dirty="0"/>
              <a:t> </a:t>
            </a:r>
          </a:p>
          <a:p>
            <a:pPr marL="0" indent="0">
              <a:buNone/>
            </a:pPr>
            <a:endParaRPr lang="en-US" sz="1800" dirty="0"/>
          </a:p>
          <a:p>
            <a:r>
              <a:rPr lang="en-US" sz="1800" u="sng" dirty="0"/>
              <a:t>Superfund Amendments and Reauthorization Act </a:t>
            </a:r>
            <a:r>
              <a:rPr lang="en-US" sz="1800" dirty="0"/>
              <a:t>(SARA) Title IV – Radon and Indoor Air Quality Research Act</a:t>
            </a:r>
          </a:p>
          <a:p>
            <a:pPr lvl="1"/>
            <a:r>
              <a:rPr lang="en-US" sz="1600" dirty="0"/>
              <a:t>Authorizes EPA to conduct and coordinate research on indoor air quality, develop and disseminate information, and coordinate risk reduction efforts at the federal, state, and local levels. </a:t>
            </a:r>
            <a:endParaRPr lang="en-US" sz="1800" dirty="0"/>
          </a:p>
          <a:p>
            <a:r>
              <a:rPr lang="en-US" sz="1800" u="sng" dirty="0"/>
              <a:t>Toxic Substance Control Act </a:t>
            </a:r>
            <a:r>
              <a:rPr lang="en-US" sz="1800" dirty="0"/>
              <a:t>(TSCA) Title III – Indoor Radon Abatement Act</a:t>
            </a:r>
          </a:p>
          <a:p>
            <a:pPr lvl="1"/>
            <a:r>
              <a:rPr lang="en-US" sz="1600" dirty="0"/>
              <a:t>Authorizes EPA to study health effects of radon, assess exposure levels, set an action level, and advise the public of steps they can take to reduce exposure. </a:t>
            </a:r>
          </a:p>
          <a:p>
            <a:pPr lvl="1"/>
            <a:r>
              <a:rPr lang="en-US" sz="1600" dirty="0"/>
              <a:t>Authorizes EPA to assist states and tribes through technical support and the State Indoor Radon Grant (SIRG) program.  SIRG provides categorical grants to develop, implement, and enhance programs that assess and mitigate radon risk.</a:t>
            </a:r>
          </a:p>
          <a:p>
            <a:r>
              <a:rPr lang="en-US" sz="1800" u="sng" dirty="0"/>
              <a:t>Clean Air Act</a:t>
            </a:r>
            <a:r>
              <a:rPr lang="en-US" sz="1800" dirty="0"/>
              <a:t>, Section 103 (b)(3) </a:t>
            </a:r>
          </a:p>
          <a:p>
            <a:pPr lvl="1"/>
            <a:r>
              <a:rPr lang="en-US" sz="1600" dirty="0"/>
              <a:t>Authorizes the award of grants for a range of activities related to the causes, effects, extent, prevention, and control of air pollution. </a:t>
            </a:r>
          </a:p>
          <a:p>
            <a:endParaRPr lang="en-US" sz="1100" dirty="0"/>
          </a:p>
          <a:p>
            <a:endParaRPr lang="en-US" sz="1600" dirty="0">
              <a:cs typeface="Arial"/>
            </a:endParaRPr>
          </a:p>
        </p:txBody>
      </p:sp>
    </p:spTree>
    <p:extLst>
      <p:ext uri="{BB962C8B-B14F-4D97-AF65-F5344CB8AC3E}">
        <p14:creationId xmlns:p14="http://schemas.microsoft.com/office/powerpoint/2010/main" val="1874598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63"/>
            <a:ext cx="8229600" cy="838200"/>
          </a:xfrm>
        </p:spPr>
        <p:txBody>
          <a:bodyPr/>
          <a:lstStyle/>
          <a:p>
            <a:r>
              <a:rPr lang="en-US" sz="3200" b="1" dirty="0">
                <a:solidFill>
                  <a:srgbClr val="008000"/>
                </a:solidFill>
                <a:cs typeface="Calibri"/>
              </a:rPr>
              <a:t>Current IAQ Priorities</a:t>
            </a:r>
          </a:p>
        </p:txBody>
      </p:sp>
      <p:sp>
        <p:nvSpPr>
          <p:cNvPr id="4" name="Content Placeholder 3">
            <a:extLst>
              <a:ext uri="{FF2B5EF4-FFF2-40B4-BE49-F238E27FC236}">
                <a16:creationId xmlns:a16="http://schemas.microsoft.com/office/drawing/2014/main" id="{B8CD8BF1-949B-4443-99CD-32AA1012A355}"/>
              </a:ext>
            </a:extLst>
          </p:cNvPr>
          <p:cNvSpPr>
            <a:spLocks noGrp="1"/>
          </p:cNvSpPr>
          <p:nvPr>
            <p:ph idx="1"/>
          </p:nvPr>
        </p:nvSpPr>
        <p:spPr>
          <a:xfrm>
            <a:off x="413556" y="1547870"/>
            <a:ext cx="8229600" cy="4373563"/>
          </a:xfrm>
        </p:spPr>
        <p:txBody>
          <a:bodyPr anchor="t"/>
          <a:lstStyle/>
          <a:p>
            <a:r>
              <a:rPr lang="en-US" sz="2400" dirty="0"/>
              <a:t>IAQ Science</a:t>
            </a:r>
          </a:p>
          <a:p>
            <a:pPr lvl="1"/>
            <a:r>
              <a:rPr lang="en-US" sz="2000" dirty="0"/>
              <a:t>Indoor particulate matter</a:t>
            </a:r>
          </a:p>
          <a:p>
            <a:pPr lvl="1"/>
            <a:r>
              <a:rPr lang="en-US" sz="2000" dirty="0"/>
              <a:t>Indoor air quality metrics and sensors</a:t>
            </a:r>
          </a:p>
          <a:p>
            <a:r>
              <a:rPr lang="en-US" sz="2400" dirty="0"/>
              <a:t>IAQ Communications</a:t>
            </a:r>
          </a:p>
          <a:p>
            <a:r>
              <a:rPr lang="en-US" sz="2400" dirty="0"/>
              <a:t>IAQ Risk Reduction</a:t>
            </a:r>
          </a:p>
          <a:p>
            <a:pPr lvl="1"/>
            <a:r>
              <a:rPr lang="en-US" sz="2000" dirty="0"/>
              <a:t>Radon</a:t>
            </a:r>
          </a:p>
          <a:p>
            <a:pPr lvl="1"/>
            <a:r>
              <a:rPr lang="en-US" sz="2000" dirty="0"/>
              <a:t>Asthma triggers – including mold</a:t>
            </a:r>
          </a:p>
          <a:p>
            <a:pPr lvl="1"/>
            <a:r>
              <a:rPr lang="en-US" sz="2000" dirty="0"/>
              <a:t>Comprehensive interventions for homes and schools</a:t>
            </a:r>
          </a:p>
          <a:p>
            <a:pPr lvl="1"/>
            <a:r>
              <a:rPr lang="en-US" sz="2000" dirty="0"/>
              <a:t>Indoor pollutants from rudimentary cookstoves </a:t>
            </a:r>
          </a:p>
          <a:p>
            <a:r>
              <a:rPr lang="en-US" sz="2400" dirty="0"/>
              <a:t>IAQ Emergency Preparedness, Response and Recovery</a:t>
            </a:r>
          </a:p>
          <a:p>
            <a:pPr lvl="1"/>
            <a:r>
              <a:rPr lang="en-US" sz="2000" dirty="0"/>
              <a:t>Floods, wildfires</a:t>
            </a:r>
          </a:p>
          <a:p>
            <a:endParaRPr lang="en-US" sz="2000" dirty="0">
              <a:cs typeface="Arial"/>
            </a:endParaRPr>
          </a:p>
        </p:txBody>
      </p:sp>
      <p:sp>
        <p:nvSpPr>
          <p:cNvPr id="6" name="TextBox 5">
            <a:extLst>
              <a:ext uri="{FF2B5EF4-FFF2-40B4-BE49-F238E27FC236}">
                <a16:creationId xmlns:a16="http://schemas.microsoft.com/office/drawing/2014/main" id="{5372ADA4-BFC4-4757-BF3E-EC70CAB20618}"/>
              </a:ext>
            </a:extLst>
          </p:cNvPr>
          <p:cNvSpPr txBox="1"/>
          <p:nvPr/>
        </p:nvSpPr>
        <p:spPr>
          <a:xfrm>
            <a:off x="413556" y="685800"/>
            <a:ext cx="8610600" cy="707886"/>
          </a:xfrm>
          <a:prstGeom prst="rect">
            <a:avLst/>
          </a:prstGeom>
          <a:noFill/>
        </p:spPr>
        <p:txBody>
          <a:bodyPr wrap="square" rtlCol="0">
            <a:spAutoFit/>
          </a:bodyPr>
          <a:lstStyle/>
          <a:p>
            <a:pPr marL="45720" indent="0" algn="ctr">
              <a:buNone/>
            </a:pPr>
            <a:r>
              <a:rPr lang="en-US" sz="2000" i="1" dirty="0">
                <a:solidFill>
                  <a:srgbClr val="0070C0"/>
                </a:solidFill>
                <a:latin typeface="Calibri" panose="020F0502020204030204" pitchFamily="34" charset="0"/>
                <a:cs typeface="Calibri" panose="020F0502020204030204" pitchFamily="34" charset="0"/>
              </a:rPr>
              <a:t>Poor</a:t>
            </a:r>
            <a:r>
              <a:rPr lang="en-US" sz="2000" i="1" dirty="0">
                <a:solidFill>
                  <a:srgbClr val="0070C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000" i="1" dirty="0">
                <a:solidFill>
                  <a:srgbClr val="0070C0"/>
                </a:solidFill>
                <a:latin typeface="Calibri" panose="020F0502020204030204" pitchFamily="34" charset="0"/>
                <a:cs typeface="Calibri" panose="020F0502020204030204" pitchFamily="34" charset="0"/>
              </a:rPr>
              <a:t>indoor air quality is among the top 5 environmental public health risks; associated with significant economic burden </a:t>
            </a:r>
          </a:p>
        </p:txBody>
      </p:sp>
    </p:spTree>
    <p:extLst>
      <p:ext uri="{BB962C8B-B14F-4D97-AF65-F5344CB8AC3E}">
        <p14:creationId xmlns:p14="http://schemas.microsoft.com/office/powerpoint/2010/main" val="3408321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13DED-7B64-47D0-B05B-A8753DD05ACA}"/>
              </a:ext>
            </a:extLst>
          </p:cNvPr>
          <p:cNvSpPr>
            <a:spLocks noGrp="1"/>
          </p:cNvSpPr>
          <p:nvPr>
            <p:ph type="title"/>
          </p:nvPr>
        </p:nvSpPr>
        <p:spPr>
          <a:xfrm>
            <a:off x="407742" y="685800"/>
            <a:ext cx="8229600" cy="990600"/>
          </a:xfrm>
        </p:spPr>
        <p:txBody>
          <a:bodyPr>
            <a:normAutofit fontScale="90000"/>
          </a:bodyPr>
          <a:lstStyle/>
          <a:p>
            <a:r>
              <a:rPr lang="en-US" sz="3200" b="1" dirty="0">
                <a:solidFill>
                  <a:srgbClr val="006600"/>
                </a:solidFill>
              </a:rPr>
              <a:t>Engaging Tribal Communities on IAQ</a:t>
            </a:r>
            <a:br>
              <a:rPr lang="en-US" sz="1400" b="1" dirty="0">
                <a:solidFill>
                  <a:schemeClr val="tx1"/>
                </a:solidFill>
              </a:rPr>
            </a:br>
            <a:br>
              <a:rPr lang="en-US" sz="1600" b="1" dirty="0">
                <a:solidFill>
                  <a:schemeClr val="tx1"/>
                </a:solidFill>
              </a:rPr>
            </a:br>
            <a:br>
              <a:rPr lang="en-US" sz="1600" b="1" dirty="0">
                <a:solidFill>
                  <a:schemeClr val="tx1"/>
                </a:solidFill>
              </a:rPr>
            </a:br>
            <a:br>
              <a:rPr lang="en-US" sz="1600" b="1" dirty="0">
                <a:solidFill>
                  <a:schemeClr val="tx1"/>
                </a:solidFill>
              </a:rPr>
            </a:br>
            <a:br>
              <a:rPr lang="en-US" sz="2400" dirty="0"/>
            </a:br>
            <a:endParaRPr lang="en-US" sz="1600" dirty="0">
              <a:solidFill>
                <a:schemeClr val="tx1">
                  <a:lumMod val="65000"/>
                  <a:lumOff val="35000"/>
                </a:schemeClr>
              </a:solidFill>
              <a:latin typeface="+mn-lt"/>
            </a:endParaRPr>
          </a:p>
        </p:txBody>
      </p:sp>
      <p:sp>
        <p:nvSpPr>
          <p:cNvPr id="3" name="TextBox 2">
            <a:extLst>
              <a:ext uri="{FF2B5EF4-FFF2-40B4-BE49-F238E27FC236}">
                <a16:creationId xmlns:a16="http://schemas.microsoft.com/office/drawing/2014/main" id="{B5417BE2-8111-48A7-9484-4A31D8C08577}"/>
              </a:ext>
            </a:extLst>
          </p:cNvPr>
          <p:cNvSpPr txBox="1"/>
          <p:nvPr/>
        </p:nvSpPr>
        <p:spPr>
          <a:xfrm>
            <a:off x="427022" y="1028343"/>
            <a:ext cx="7650178" cy="5539978"/>
          </a:xfrm>
          <a:prstGeom prst="rect">
            <a:avLst/>
          </a:prstGeom>
          <a:noFill/>
        </p:spPr>
        <p:txBody>
          <a:bodyPr wrap="square" rtlCol="0">
            <a:spAutoFit/>
          </a:bodyPr>
          <a:lstStyle/>
          <a:p>
            <a:pPr marL="285750" lvl="0" indent="-285750">
              <a:buFont typeface="Arial" panose="020B0604020202020204" pitchFamily="34" charset="0"/>
              <a:buChar char="•"/>
            </a:pPr>
            <a:r>
              <a:rPr lang="en-US" dirty="0"/>
              <a:t>IED continues to support and fund IAQ tribal programs and activities. </a:t>
            </a:r>
          </a:p>
          <a:p>
            <a:pPr marL="742950" lvl="1" indent="-285750">
              <a:buFont typeface="Arial" panose="020B0604020202020204" pitchFamily="34" charset="0"/>
              <a:buChar char="•"/>
            </a:pPr>
            <a:r>
              <a:rPr lang="en-US" dirty="0"/>
              <a:t>State Indoor Radon Grants (SIRG) are EPA’s largest source of funding that is available to Tribes for radon risk reduction.</a:t>
            </a:r>
          </a:p>
          <a:p>
            <a:pPr marL="742950" lvl="1" indent="-285750">
              <a:buFont typeface="Arial" panose="020B0604020202020204" pitchFamily="34" charset="0"/>
              <a:buChar char="•"/>
            </a:pPr>
            <a:r>
              <a:rPr lang="en-US" dirty="0"/>
              <a:t>Working to ensure that indoor air quality projects are eligible for Federal Tribal grant and assistance programs.</a:t>
            </a:r>
          </a:p>
          <a:p>
            <a:pPr marL="742950" lvl="1" indent="-285750">
              <a:buFont typeface="Arial" panose="020B0604020202020204" pitchFamily="34" charset="0"/>
              <a:buChar char="•"/>
            </a:pPr>
            <a:r>
              <a:rPr lang="en-US" dirty="0"/>
              <a:t>Working to build Tribal capacity to successfully apply for and receive funding to implement effective IAQ improvements.</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IED continues to collaborate on indoor air issues with Tribal stakeholders like the Tribal Healthy Homes Network, the Native American Indian Housing Council (NAIHC) and the National Indian Health Board (NIHB).</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IED uses GovDelivery (</a:t>
            </a:r>
            <a:r>
              <a:rPr lang="en-US" dirty="0" err="1"/>
              <a:t>GovD</a:t>
            </a:r>
            <a:r>
              <a:rPr lang="en-US" dirty="0"/>
              <a:t>) subscription services to advance and amplify our Tribal activities.</a:t>
            </a:r>
          </a:p>
          <a:p>
            <a:pPr marL="742950" lvl="1" indent="-285750">
              <a:buFont typeface="Arial" panose="020B0604020202020204" pitchFamily="34" charset="0"/>
              <a:buChar char="•"/>
            </a:pPr>
            <a:r>
              <a:rPr lang="en-US" dirty="0"/>
              <a:t>About 10,000 Tribal members subscribe to receive IAQ funding and training information. </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457200" indent="-457200">
              <a:buFont typeface="Arial" panose="020B0604020202020204" pitchFamily="34" charset="0"/>
              <a:buChar char="•"/>
            </a:pPr>
            <a:endParaRPr lang="en-US" sz="1200" dirty="0"/>
          </a:p>
        </p:txBody>
      </p:sp>
    </p:spTree>
    <p:extLst>
      <p:ext uri="{BB962C8B-B14F-4D97-AF65-F5344CB8AC3E}">
        <p14:creationId xmlns:p14="http://schemas.microsoft.com/office/powerpoint/2010/main" val="3681234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Calibri" pitchFamily="34" charset="0"/>
              </a:rPr>
              <a:t>Briefing Overview</a:t>
            </a:r>
          </a:p>
        </p:txBody>
      </p:sp>
      <p:sp>
        <p:nvSpPr>
          <p:cNvPr id="3" name="Content Placeholder 2"/>
          <p:cNvSpPr>
            <a:spLocks noGrp="1"/>
          </p:cNvSpPr>
          <p:nvPr>
            <p:ph sz="quarter" idx="1"/>
          </p:nvPr>
        </p:nvSpPr>
        <p:spPr/>
        <p:txBody>
          <a:bodyPr/>
          <a:lstStyle/>
          <a:p>
            <a:pPr>
              <a:buFont typeface="Courier New" pitchFamily="49" charset="0"/>
              <a:buChar char="o"/>
            </a:pPr>
            <a:r>
              <a:rPr lang="en-US" sz="3600" dirty="0">
                <a:latin typeface="Calibri" pitchFamily="34" charset="0"/>
              </a:rPr>
              <a:t>Office role in OAR</a:t>
            </a:r>
          </a:p>
          <a:p>
            <a:pPr>
              <a:buFont typeface="Courier New" pitchFamily="49" charset="0"/>
              <a:buChar char="o"/>
            </a:pPr>
            <a:r>
              <a:rPr lang="en-US" sz="3600" dirty="0">
                <a:latin typeface="Calibri" pitchFamily="34" charset="0"/>
              </a:rPr>
              <a:t>Office Programs</a:t>
            </a:r>
          </a:p>
          <a:p>
            <a:pPr>
              <a:buFont typeface="Courier New" pitchFamily="49" charset="0"/>
              <a:buChar char="o"/>
            </a:pPr>
            <a:r>
              <a:rPr lang="en-US" sz="3600" dirty="0">
                <a:latin typeface="Calibri" pitchFamily="34" charset="0"/>
              </a:rPr>
              <a:t>Office Tribal Teams</a:t>
            </a:r>
          </a:p>
          <a:p>
            <a:pPr>
              <a:buFont typeface="Courier New" pitchFamily="49" charset="0"/>
              <a:buChar char="o"/>
            </a:pPr>
            <a:r>
              <a:rPr lang="en-US" sz="3600" dirty="0">
                <a:latin typeface="Calibri" pitchFamily="34" charset="0"/>
              </a:rPr>
              <a:t>How we work with Tribes</a:t>
            </a:r>
          </a:p>
          <a:p>
            <a:pPr>
              <a:buFont typeface="Courier New" pitchFamily="49" charset="0"/>
              <a:buChar char="o"/>
            </a:pPr>
            <a:endParaRPr lang="en-US" dirty="0">
              <a:latin typeface="Calibri" pitchFamily="34" charset="0"/>
            </a:endParaRPr>
          </a:p>
          <a:p>
            <a:pPr>
              <a:buFont typeface="Courier New" pitchFamily="49" charset="0"/>
              <a:buChar char="o"/>
            </a:pPr>
            <a:endParaRPr lang="en-US" dirty="0">
              <a:latin typeface="Calibri" pitchFamily="34" charset="0"/>
            </a:endParaRPr>
          </a:p>
        </p:txBody>
      </p:sp>
      <p:sp>
        <p:nvSpPr>
          <p:cNvPr id="4" name="Slide Number Placeholder 3"/>
          <p:cNvSpPr>
            <a:spLocks noGrp="1"/>
          </p:cNvSpPr>
          <p:nvPr>
            <p:ph type="sldNum" sz="quarter" idx="15"/>
          </p:nvPr>
        </p:nvSpPr>
        <p:spPr/>
        <p:txBody>
          <a:bodyPr/>
          <a:lstStyle/>
          <a:p>
            <a:fld id="{34D03674-5AA8-4A12-8C82-542D3C01BB15}" type="slidenum">
              <a:rPr lang="en-US" b="0" smtClean="0">
                <a:solidFill>
                  <a:schemeClr val="tx1"/>
                </a:solidFill>
              </a:rPr>
              <a:pPr/>
              <a:t>2</a:t>
            </a:fld>
            <a:endParaRPr lang="en-US" b="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06421-F516-4686-9564-2EFCEF66F2C6}"/>
              </a:ext>
            </a:extLst>
          </p:cNvPr>
          <p:cNvSpPr>
            <a:spLocks noGrp="1"/>
          </p:cNvSpPr>
          <p:nvPr>
            <p:ph type="title"/>
          </p:nvPr>
        </p:nvSpPr>
        <p:spPr>
          <a:xfrm>
            <a:off x="685800" y="152400"/>
            <a:ext cx="8229600" cy="1143000"/>
          </a:xfrm>
        </p:spPr>
        <p:txBody>
          <a:bodyPr/>
          <a:lstStyle/>
          <a:p>
            <a:r>
              <a:rPr lang="en-US" sz="2800" b="1" dirty="0">
                <a:solidFill>
                  <a:srgbClr val="006600"/>
                </a:solidFill>
              </a:rPr>
              <a:t>Tribal Resources for IAQ Priority Areas</a:t>
            </a:r>
            <a:br>
              <a:rPr lang="en-US" sz="2000" b="1" dirty="0">
                <a:solidFill>
                  <a:schemeClr val="tx1"/>
                </a:solidFill>
              </a:rPr>
            </a:br>
            <a:endParaRPr lang="en-US" dirty="0"/>
          </a:p>
        </p:txBody>
      </p:sp>
      <p:sp>
        <p:nvSpPr>
          <p:cNvPr id="3" name="Content Placeholder 2">
            <a:extLst>
              <a:ext uri="{FF2B5EF4-FFF2-40B4-BE49-F238E27FC236}">
                <a16:creationId xmlns:a16="http://schemas.microsoft.com/office/drawing/2014/main" id="{37785535-4DAD-4C89-8DC1-5598AF58AEB0}"/>
              </a:ext>
            </a:extLst>
          </p:cNvPr>
          <p:cNvSpPr>
            <a:spLocks noGrp="1"/>
          </p:cNvSpPr>
          <p:nvPr>
            <p:ph idx="1"/>
          </p:nvPr>
        </p:nvSpPr>
        <p:spPr>
          <a:xfrm>
            <a:off x="381000" y="914400"/>
            <a:ext cx="8534400" cy="4830763"/>
          </a:xfrm>
        </p:spPr>
        <p:txBody>
          <a:bodyPr/>
          <a:lstStyle/>
          <a:p>
            <a:pPr marL="0" indent="0">
              <a:buNone/>
            </a:pPr>
            <a:r>
              <a:rPr lang="en-US" sz="2000" b="1" dirty="0"/>
              <a:t>Radon </a:t>
            </a:r>
          </a:p>
          <a:p>
            <a:pPr marL="457200" indent="-457200">
              <a:buFont typeface="Arial" panose="020B0604020202020204" pitchFamily="34" charset="0"/>
              <a:buChar char="•"/>
            </a:pPr>
            <a:r>
              <a:rPr lang="en-US" sz="1800" dirty="0"/>
              <a:t>State Indoor Radon Grants (SIRG) provide funding to assist Tribes with building homes with radon resistant new construction and fixing homes with elevated radon levels.</a:t>
            </a:r>
          </a:p>
          <a:p>
            <a:pPr marL="457200" indent="-457200">
              <a:buFont typeface="Arial" panose="020B0604020202020204" pitchFamily="34" charset="0"/>
              <a:buChar char="•"/>
            </a:pPr>
            <a:r>
              <a:rPr lang="en-US" sz="1800" dirty="0"/>
              <a:t>Tribal SIRG Grantees were awarded $238K in FY18 – Regions 1,5, 6 and 9</a:t>
            </a:r>
          </a:p>
          <a:p>
            <a:pPr marL="457200" indent="-457200">
              <a:buFont typeface="Arial" panose="020B0604020202020204" pitchFamily="34" charset="0"/>
              <a:buChar char="•"/>
            </a:pPr>
            <a:r>
              <a:rPr lang="en-US" sz="1800" dirty="0"/>
              <a:t>SIRG funding for University of Alaska Fairbanks:</a:t>
            </a:r>
          </a:p>
          <a:p>
            <a:pPr marL="800100" lvl="1">
              <a:buFont typeface="Arial" panose="020B0604020202020204" pitchFamily="34" charset="0"/>
              <a:buChar char="•"/>
            </a:pPr>
            <a:r>
              <a:rPr lang="en-US" sz="1800" dirty="0"/>
              <a:t>Tested about 500 classrooms in Anchorage schools; provided outreach to childcare centers and offered radon kits</a:t>
            </a:r>
          </a:p>
          <a:p>
            <a:pPr marL="800100" lvl="1">
              <a:buFont typeface="Arial" panose="020B0604020202020204" pitchFamily="34" charset="0"/>
              <a:buChar char="•"/>
            </a:pPr>
            <a:r>
              <a:rPr lang="en-US" sz="1800" dirty="0"/>
              <a:t>Provided technical assistance at the Tanana Valley Winter Expo, at the Bureau of Indian Affairs tribal providers’ conference and at the Alaska Forum for the Environment</a:t>
            </a:r>
          </a:p>
          <a:p>
            <a:pPr marL="800100" lvl="1">
              <a:buFont typeface="Arial" panose="020B0604020202020204" pitchFamily="34" charset="0"/>
              <a:buChar char="•"/>
            </a:pPr>
            <a:endParaRPr lang="en-US" sz="1800" dirty="0"/>
          </a:p>
          <a:p>
            <a:pPr lvl="0" eaLnBrk="1" fontAlgn="auto" hangingPunct="1">
              <a:spcBef>
                <a:spcPts val="0"/>
              </a:spcBef>
              <a:spcAft>
                <a:spcPts val="0"/>
              </a:spcAft>
              <a:buFont typeface="Arial" panose="020B0604020202020204" pitchFamily="34" charset="0"/>
              <a:buChar char="•"/>
            </a:pPr>
            <a:r>
              <a:rPr lang="en-US" sz="1800" kern="1200" dirty="0">
                <a:solidFill>
                  <a:srgbClr val="000000"/>
                </a:solidFill>
              </a:rPr>
              <a:t>IED is currently updating the SIRG Guidance &amp; Reporting Template </a:t>
            </a:r>
            <a:r>
              <a:rPr lang="en-US" sz="2800" kern="1200" dirty="0">
                <a:solidFill>
                  <a:srgbClr val="000000"/>
                </a:solidFill>
              </a:rPr>
              <a:t> </a:t>
            </a:r>
            <a:r>
              <a:rPr lang="en-US" sz="1800" kern="1200" dirty="0">
                <a:solidFill>
                  <a:srgbClr val="000000"/>
                </a:solidFill>
                <a:hlinkClick r:id="rId2">
                  <a:extLst>
                    <a:ext uri="{A12FA001-AC4F-418D-AE19-62706E023703}">
                      <ahyp:hlinkClr xmlns:ahyp="http://schemas.microsoft.com/office/drawing/2018/hyperlinkcolor" val="tx"/>
                    </a:ext>
                  </a:extLst>
                </a:hlinkClick>
              </a:rPr>
              <a:t>https://www.epa.gov/radon/state-indoor-radon-grants-resources</a:t>
            </a:r>
            <a:r>
              <a:rPr lang="en-US" sz="1800" kern="1200" dirty="0">
                <a:solidFill>
                  <a:srgbClr val="000000"/>
                </a:solidFill>
              </a:rPr>
              <a:t> </a:t>
            </a:r>
          </a:p>
          <a:p>
            <a:pPr marL="114300" indent="0">
              <a:buNone/>
            </a:pPr>
            <a:endParaRPr lang="en-US" sz="2200" dirty="0"/>
          </a:p>
          <a:p>
            <a:pPr lvl="1"/>
            <a:endParaRPr lang="en-US" dirty="0"/>
          </a:p>
        </p:txBody>
      </p:sp>
    </p:spTree>
    <p:extLst>
      <p:ext uri="{BB962C8B-B14F-4D97-AF65-F5344CB8AC3E}">
        <p14:creationId xmlns:p14="http://schemas.microsoft.com/office/powerpoint/2010/main" val="1200116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06421-F516-4686-9564-2EFCEF66F2C6}"/>
              </a:ext>
            </a:extLst>
          </p:cNvPr>
          <p:cNvSpPr>
            <a:spLocks noGrp="1"/>
          </p:cNvSpPr>
          <p:nvPr>
            <p:ph type="title"/>
          </p:nvPr>
        </p:nvSpPr>
        <p:spPr>
          <a:xfrm>
            <a:off x="685800" y="152400"/>
            <a:ext cx="8229600" cy="1143000"/>
          </a:xfrm>
        </p:spPr>
        <p:txBody>
          <a:bodyPr/>
          <a:lstStyle/>
          <a:p>
            <a:r>
              <a:rPr lang="en-US" sz="2800" b="1" dirty="0">
                <a:solidFill>
                  <a:srgbClr val="006600"/>
                </a:solidFill>
              </a:rPr>
              <a:t>Tribal Resources for IAQ Priority Areas</a:t>
            </a:r>
            <a:br>
              <a:rPr lang="en-US" sz="2000" b="1" dirty="0">
                <a:solidFill>
                  <a:schemeClr val="tx1"/>
                </a:solidFill>
              </a:rPr>
            </a:br>
            <a:endParaRPr lang="en-US" dirty="0"/>
          </a:p>
        </p:txBody>
      </p:sp>
      <p:sp>
        <p:nvSpPr>
          <p:cNvPr id="3" name="Content Placeholder 2">
            <a:extLst>
              <a:ext uri="{FF2B5EF4-FFF2-40B4-BE49-F238E27FC236}">
                <a16:creationId xmlns:a16="http://schemas.microsoft.com/office/drawing/2014/main" id="{37785535-4DAD-4C89-8DC1-5598AF58AEB0}"/>
              </a:ext>
            </a:extLst>
          </p:cNvPr>
          <p:cNvSpPr>
            <a:spLocks noGrp="1"/>
          </p:cNvSpPr>
          <p:nvPr>
            <p:ph idx="1"/>
          </p:nvPr>
        </p:nvSpPr>
        <p:spPr>
          <a:xfrm>
            <a:off x="346113" y="1013618"/>
            <a:ext cx="8534400" cy="4830763"/>
          </a:xfrm>
        </p:spPr>
        <p:txBody>
          <a:bodyPr>
            <a:normAutofit lnSpcReduction="10000"/>
          </a:bodyPr>
          <a:lstStyle/>
          <a:p>
            <a:pPr marL="0" indent="0">
              <a:buNone/>
            </a:pPr>
            <a:r>
              <a:rPr lang="en-US" sz="2000" b="1" dirty="0"/>
              <a:t>IAQ in Homes</a:t>
            </a:r>
          </a:p>
          <a:p>
            <a:pPr>
              <a:buFont typeface="Arial" panose="020B0604020202020204" pitchFamily="34" charset="0"/>
              <a:buChar char="•"/>
            </a:pPr>
            <a:r>
              <a:rPr lang="en-US" sz="1800" dirty="0"/>
              <a:t>Woodstove Changeout – IED is supporting the, $3.2 Million project, </a:t>
            </a:r>
            <a:r>
              <a:rPr lang="en-US" sz="1800" dirty="0">
                <a:solidFill>
                  <a:srgbClr val="000000"/>
                </a:solidFill>
              </a:rPr>
              <a:t>part of a 2015 settlement agreement with the Four Corners Power Plant, </a:t>
            </a:r>
            <a:r>
              <a:rPr lang="en-US" sz="1800" dirty="0"/>
              <a:t>to replace about 700 old wood and coal stoves in Navajo Nation homes with cleaner more efficient stoves. </a:t>
            </a:r>
          </a:p>
          <a:p>
            <a:pPr marL="0" indent="0">
              <a:buNone/>
            </a:pPr>
            <a:endParaRPr lang="en-US" sz="1800" dirty="0"/>
          </a:p>
          <a:p>
            <a:pPr>
              <a:buFont typeface="Arial" panose="020B0604020202020204" pitchFamily="34" charset="0"/>
              <a:buChar char="•"/>
            </a:pPr>
            <a:r>
              <a:rPr lang="en-US" sz="1800" dirty="0"/>
              <a:t>IED can also provide technical assistance to home builders pursuing Indoor </a:t>
            </a:r>
            <a:r>
              <a:rPr lang="en-US" sz="1800" dirty="0" err="1"/>
              <a:t>airPLUS</a:t>
            </a:r>
            <a:r>
              <a:rPr lang="en-US" sz="1800" dirty="0"/>
              <a:t>-labeled homes on Tribal lands.</a:t>
            </a:r>
          </a:p>
          <a:p>
            <a:pPr lvl="1"/>
            <a:r>
              <a:rPr lang="en-US" sz="1800" dirty="0"/>
              <a:t>EPA is exploring the opportunity to develop a training curriculum with NAIHC as an offering for CEU credits. </a:t>
            </a:r>
          </a:p>
          <a:p>
            <a:endParaRPr lang="en-US" sz="1800" dirty="0"/>
          </a:p>
          <a:p>
            <a:pPr marL="0" lvl="0" indent="0">
              <a:buNone/>
            </a:pPr>
            <a:r>
              <a:rPr lang="en-US" sz="1800" b="1" dirty="0">
                <a:solidFill>
                  <a:srgbClr val="000000"/>
                </a:solidFill>
              </a:rPr>
              <a:t>Asthma</a:t>
            </a:r>
            <a:r>
              <a:rPr lang="en-US" sz="1800" dirty="0">
                <a:solidFill>
                  <a:srgbClr val="000000"/>
                </a:solidFill>
              </a:rPr>
              <a:t> </a:t>
            </a:r>
          </a:p>
          <a:p>
            <a:pPr lvl="0">
              <a:buFont typeface="Arial" panose="020B0604020202020204" pitchFamily="34" charset="0"/>
              <a:buChar char="•"/>
            </a:pPr>
            <a:r>
              <a:rPr lang="en-US" sz="1800" dirty="0">
                <a:solidFill>
                  <a:srgbClr val="000000"/>
                </a:solidFill>
              </a:rPr>
              <a:t>IED is interested in expanding our work to promote in-home asthma interventions, and sustainable financing for these interventions, to tribal communities.</a:t>
            </a:r>
          </a:p>
          <a:p>
            <a:pPr lvl="0">
              <a:buFont typeface="Arial" panose="020B0604020202020204" pitchFamily="34" charset="0"/>
              <a:buChar char="•"/>
            </a:pPr>
            <a:r>
              <a:rPr lang="en-US" sz="1800" dirty="0">
                <a:solidFill>
                  <a:srgbClr val="000000"/>
                </a:solidFill>
                <a:hlinkClick r:id="rId2">
                  <a:extLst>
                    <a:ext uri="{A12FA001-AC4F-418D-AE19-62706E023703}">
                      <ahyp:hlinkClr xmlns:ahyp="http://schemas.microsoft.com/office/drawing/2018/hyperlinkcolor" val="tx"/>
                    </a:ext>
                  </a:extLst>
                </a:hlinkClick>
              </a:rPr>
              <a:t>http://www.asthmacommunitynetwork.org/</a:t>
            </a:r>
            <a:endParaRPr lang="en-US" sz="1800" dirty="0">
              <a:solidFill>
                <a:srgbClr val="000000"/>
              </a:solidFill>
            </a:endParaRPr>
          </a:p>
          <a:p>
            <a:endParaRPr lang="en-US" dirty="0"/>
          </a:p>
        </p:txBody>
      </p:sp>
    </p:spTree>
    <p:extLst>
      <p:ext uri="{BB962C8B-B14F-4D97-AF65-F5344CB8AC3E}">
        <p14:creationId xmlns:p14="http://schemas.microsoft.com/office/powerpoint/2010/main" val="2519003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06421-F516-4686-9564-2EFCEF66F2C6}"/>
              </a:ext>
            </a:extLst>
          </p:cNvPr>
          <p:cNvSpPr>
            <a:spLocks noGrp="1"/>
          </p:cNvSpPr>
          <p:nvPr>
            <p:ph type="title"/>
          </p:nvPr>
        </p:nvSpPr>
        <p:spPr>
          <a:xfrm>
            <a:off x="685800" y="152400"/>
            <a:ext cx="8229600" cy="1143000"/>
          </a:xfrm>
        </p:spPr>
        <p:txBody>
          <a:bodyPr/>
          <a:lstStyle/>
          <a:p>
            <a:r>
              <a:rPr lang="en-US" sz="2800" b="1" dirty="0">
                <a:solidFill>
                  <a:srgbClr val="006600"/>
                </a:solidFill>
              </a:rPr>
              <a:t>Tribal Resources for IAQ Priority Areas</a:t>
            </a:r>
            <a:br>
              <a:rPr lang="en-US" sz="2000" b="1" dirty="0">
                <a:solidFill>
                  <a:schemeClr val="tx1"/>
                </a:solidFill>
              </a:rPr>
            </a:br>
            <a:endParaRPr lang="en-US" dirty="0"/>
          </a:p>
        </p:txBody>
      </p:sp>
      <p:sp>
        <p:nvSpPr>
          <p:cNvPr id="3" name="Content Placeholder 2">
            <a:extLst>
              <a:ext uri="{FF2B5EF4-FFF2-40B4-BE49-F238E27FC236}">
                <a16:creationId xmlns:a16="http://schemas.microsoft.com/office/drawing/2014/main" id="{37785535-4DAD-4C89-8DC1-5598AF58AEB0}"/>
              </a:ext>
            </a:extLst>
          </p:cNvPr>
          <p:cNvSpPr>
            <a:spLocks noGrp="1"/>
          </p:cNvSpPr>
          <p:nvPr>
            <p:ph idx="1"/>
          </p:nvPr>
        </p:nvSpPr>
        <p:spPr>
          <a:xfrm>
            <a:off x="381000" y="1143000"/>
            <a:ext cx="8534400" cy="4830763"/>
          </a:xfrm>
        </p:spPr>
        <p:txBody>
          <a:bodyPr>
            <a:normAutofit fontScale="92500"/>
          </a:bodyPr>
          <a:lstStyle/>
          <a:p>
            <a:pPr marL="0" indent="0">
              <a:buNone/>
            </a:pPr>
            <a:r>
              <a:rPr lang="en-US" sz="2000" b="1" dirty="0"/>
              <a:t>IAQ in Schools</a:t>
            </a:r>
          </a:p>
          <a:p>
            <a:pPr>
              <a:buFont typeface="Arial" panose="020B0604020202020204" pitchFamily="34" charset="0"/>
              <a:buChar char="•"/>
            </a:pPr>
            <a:r>
              <a:rPr lang="en-US" sz="1800" dirty="0"/>
              <a:t>IED has developed resources to help school personnel take a proactive approach to IAQ issues integrating with preventive maintenance practices in schools.  </a:t>
            </a:r>
          </a:p>
          <a:p>
            <a:pPr>
              <a:buFont typeface="Arial" panose="020B0604020202020204" pitchFamily="34" charset="0"/>
              <a:buChar char="•"/>
            </a:pPr>
            <a:r>
              <a:rPr lang="en-US" sz="1800" dirty="0"/>
              <a:t>This broad-based guidance provides straightforward steps can be used by tribal school maintenance staff to tailor activities to address IAQ in schools.</a:t>
            </a:r>
          </a:p>
          <a:p>
            <a:pPr marL="0" indent="0">
              <a:buNone/>
            </a:pPr>
            <a:endParaRPr lang="en-US" sz="1800" dirty="0"/>
          </a:p>
          <a:p>
            <a:pPr marL="0" indent="0">
              <a:buNone/>
            </a:pPr>
            <a:r>
              <a:rPr lang="en-US" sz="2000" b="1" dirty="0"/>
              <a:t>Emergency Preparedness, Response and Recovery</a:t>
            </a:r>
          </a:p>
          <a:p>
            <a:pPr>
              <a:buFont typeface="Arial" panose="020B0604020202020204" pitchFamily="34" charset="0"/>
              <a:buChar char="•"/>
            </a:pPr>
            <a:r>
              <a:rPr lang="en-US" sz="1800" dirty="0"/>
              <a:t>Flood/Mold – clean-up and recovery guidance</a:t>
            </a:r>
          </a:p>
          <a:p>
            <a:pPr>
              <a:buFont typeface="Arial" panose="020B0604020202020204" pitchFamily="34" charset="0"/>
              <a:buChar char="•"/>
            </a:pPr>
            <a:r>
              <a:rPr lang="en-US" sz="1800" dirty="0"/>
              <a:t>Wildfires</a:t>
            </a:r>
          </a:p>
          <a:p>
            <a:pPr lvl="1">
              <a:buFont typeface="Arial" panose="020B0604020202020204" pitchFamily="34" charset="0"/>
              <a:buChar char="•"/>
            </a:pPr>
            <a:r>
              <a:rPr lang="en-US" sz="1800" dirty="0"/>
              <a:t>New website content on Wildfires and IAQ – basic information about reducing exposure to smoke, use of air cleaners, and steps for creating a clean room.</a:t>
            </a:r>
          </a:p>
          <a:p>
            <a:pPr lvl="1">
              <a:buFont typeface="Arial" panose="020B0604020202020204" pitchFamily="34" charset="0"/>
              <a:buChar char="•"/>
            </a:pPr>
            <a:r>
              <a:rPr lang="en-US" sz="1800" dirty="0"/>
              <a:t>Interagency update of the Wildfire Smoke Guide for Public Health Officials</a:t>
            </a:r>
          </a:p>
          <a:p>
            <a:pPr lvl="1">
              <a:buFont typeface="Arial" panose="020B0604020202020204" pitchFamily="34" charset="0"/>
              <a:buChar char="•"/>
            </a:pPr>
            <a:r>
              <a:rPr lang="en-US" sz="1600" kern="1200" dirty="0">
                <a:solidFill>
                  <a:srgbClr val="000000"/>
                </a:solidFill>
                <a:ea typeface="+mn-ea"/>
                <a:cs typeface="+mn-cs"/>
                <a:hlinkClick r:id="rId2">
                  <a:extLst>
                    <a:ext uri="{A12FA001-AC4F-418D-AE19-62706E023703}">
                      <ahyp:hlinkClr xmlns:ahyp="http://schemas.microsoft.com/office/drawing/2018/hyperlinkcolor" val="tx"/>
                    </a:ext>
                  </a:extLst>
                </a:hlinkClick>
              </a:rPr>
              <a:t>https://www.epa.gov/indoor-air-quality-iaq/wildfires-and-indoor-air-quality-iaq</a:t>
            </a:r>
            <a:r>
              <a:rPr lang="en-US" sz="1600" kern="1200" dirty="0">
                <a:solidFill>
                  <a:srgbClr val="000000"/>
                </a:solidFill>
                <a:ea typeface="+mn-ea"/>
                <a:cs typeface="+mn-cs"/>
              </a:rPr>
              <a:t> </a:t>
            </a:r>
            <a:br>
              <a:rPr lang="en-US" sz="1400" dirty="0"/>
            </a:br>
            <a:endParaRPr lang="en-US" sz="1400" dirty="0"/>
          </a:p>
          <a:p>
            <a:pPr lvl="1">
              <a:buFont typeface="Arial" panose="020B0604020202020204" pitchFamily="34" charset="0"/>
              <a:buChar char="•"/>
            </a:pPr>
            <a:endParaRPr lang="en-US" dirty="0"/>
          </a:p>
          <a:p>
            <a:pPr>
              <a:buFont typeface="Arial" panose="020B0604020202020204" pitchFamily="34" charset="0"/>
              <a:buChar char="•"/>
            </a:pPr>
            <a:endParaRPr lang="en-US" dirty="0"/>
          </a:p>
          <a:p>
            <a:pPr lvl="1">
              <a:buFont typeface="Arial" panose="020B0604020202020204" pitchFamily="34" charset="0"/>
              <a:buChar char="•"/>
            </a:pPr>
            <a:endParaRPr lang="en-US" dirty="0"/>
          </a:p>
          <a:p>
            <a:pPr marL="457200" lvl="1" indent="0">
              <a:buNone/>
            </a:pPr>
            <a:endParaRPr lang="en-US" dirty="0"/>
          </a:p>
        </p:txBody>
      </p:sp>
    </p:spTree>
    <p:extLst>
      <p:ext uri="{BB962C8B-B14F-4D97-AF65-F5344CB8AC3E}">
        <p14:creationId xmlns:p14="http://schemas.microsoft.com/office/powerpoint/2010/main" val="3697677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13DED-7B64-47D0-B05B-A8753DD05ACA}"/>
              </a:ext>
            </a:extLst>
          </p:cNvPr>
          <p:cNvSpPr>
            <a:spLocks noGrp="1"/>
          </p:cNvSpPr>
          <p:nvPr>
            <p:ph type="title"/>
          </p:nvPr>
        </p:nvSpPr>
        <p:spPr>
          <a:xfrm>
            <a:off x="457200" y="1524000"/>
            <a:ext cx="8229600" cy="1219200"/>
          </a:xfrm>
        </p:spPr>
        <p:txBody>
          <a:bodyPr>
            <a:normAutofit fontScale="90000"/>
          </a:bodyPr>
          <a:lstStyle/>
          <a:p>
            <a:br>
              <a:rPr lang="en-US" sz="2800" dirty="0">
                <a:latin typeface="+mn-lt"/>
              </a:rPr>
            </a:br>
            <a:br>
              <a:rPr lang="en-US" sz="2800" dirty="0">
                <a:latin typeface="+mn-lt"/>
              </a:rPr>
            </a:br>
            <a:br>
              <a:rPr lang="en-US" sz="2800" dirty="0">
                <a:latin typeface="+mn-lt"/>
              </a:rPr>
            </a:br>
            <a:r>
              <a:rPr lang="en-US" sz="2800" dirty="0">
                <a:latin typeface="+mn-lt"/>
              </a:rPr>
              <a:t>Online at – </a:t>
            </a:r>
            <a:br>
              <a:rPr lang="en-US" sz="2800" dirty="0">
                <a:latin typeface="+mn-lt"/>
              </a:rPr>
            </a:br>
            <a:br>
              <a:rPr lang="en-US" sz="2800" dirty="0">
                <a:latin typeface="+mn-lt"/>
              </a:rPr>
            </a:br>
            <a:r>
              <a:rPr lang="en-US" sz="2800" dirty="0">
                <a:latin typeface="+mn-lt"/>
                <a:hlinkClick r:id="rId2"/>
              </a:rPr>
              <a:t>https://www.epa.gov/indoor-air-quality-iaq</a:t>
            </a:r>
            <a:br>
              <a:rPr lang="en-US" sz="2800" dirty="0">
                <a:latin typeface="+mn-lt"/>
              </a:rPr>
            </a:br>
            <a:br>
              <a:rPr lang="en-US" sz="2800" dirty="0">
                <a:latin typeface="+mn-lt"/>
              </a:rPr>
            </a:br>
            <a:r>
              <a:rPr lang="en-US" sz="2800" dirty="0">
                <a:solidFill>
                  <a:schemeClr val="accent1">
                    <a:lumMod val="50000"/>
                  </a:schemeClr>
                </a:solidFill>
                <a:latin typeface="+mn-lt"/>
                <a:hlinkClick r:id="rId3">
                  <a:extLst>
                    <a:ext uri="{A12FA001-AC4F-418D-AE19-62706E023703}">
                      <ahyp:hlinkClr xmlns:ahyp="http://schemas.microsoft.com/office/drawing/2018/hyperlinkcolor" val="tx"/>
                    </a:ext>
                  </a:extLst>
                </a:hlinkClick>
              </a:rPr>
              <a:t>https://www.epa.gov/indoor-air-quality-iaq/indoor-air-quality-tribal-partners-program</a:t>
            </a:r>
            <a:br>
              <a:rPr lang="en-US" sz="2800" dirty="0">
                <a:solidFill>
                  <a:schemeClr val="tx1">
                    <a:lumMod val="65000"/>
                    <a:lumOff val="35000"/>
                  </a:schemeClr>
                </a:solidFill>
                <a:latin typeface="+mn-lt"/>
              </a:rPr>
            </a:br>
            <a:br>
              <a:rPr lang="en-US" sz="2800" dirty="0">
                <a:solidFill>
                  <a:schemeClr val="tx1">
                    <a:lumMod val="65000"/>
                    <a:lumOff val="35000"/>
                  </a:schemeClr>
                </a:solidFill>
                <a:latin typeface="+mn-lt"/>
              </a:rPr>
            </a:br>
            <a:r>
              <a:rPr lang="en-US" sz="2800" b="1" dirty="0" err="1">
                <a:solidFill>
                  <a:schemeClr val="tx1">
                    <a:lumMod val="65000"/>
                    <a:lumOff val="35000"/>
                  </a:schemeClr>
                </a:solidFill>
                <a:latin typeface="+mn-lt"/>
              </a:rPr>
              <a:t>RadTown</a:t>
            </a:r>
            <a:r>
              <a:rPr lang="en-US" sz="2800" dirty="0">
                <a:solidFill>
                  <a:schemeClr val="tx1">
                    <a:lumMod val="65000"/>
                    <a:lumOff val="35000"/>
                  </a:schemeClr>
                </a:solidFill>
                <a:latin typeface="+mn-lt"/>
              </a:rPr>
              <a:t>—EPA’s radiation education resource</a:t>
            </a:r>
            <a:br>
              <a:rPr lang="en-US" sz="2800" dirty="0">
                <a:solidFill>
                  <a:schemeClr val="tx1">
                    <a:lumMod val="65000"/>
                    <a:lumOff val="35000"/>
                  </a:schemeClr>
                </a:solidFill>
                <a:latin typeface="+mn-lt"/>
              </a:rPr>
            </a:br>
            <a:r>
              <a:rPr lang="en-US" sz="2800" dirty="0">
                <a:solidFill>
                  <a:schemeClr val="tx1">
                    <a:lumMod val="65000"/>
                    <a:lumOff val="35000"/>
                  </a:schemeClr>
                </a:solidFill>
                <a:latin typeface="+mn-lt"/>
                <a:hlinkClick r:id="rId4"/>
              </a:rPr>
              <a:t>https://www.epa.gov.radtown</a:t>
            </a:r>
            <a:br>
              <a:rPr lang="en-US" sz="2800" dirty="0">
                <a:solidFill>
                  <a:schemeClr val="tx1">
                    <a:lumMod val="65000"/>
                    <a:lumOff val="35000"/>
                  </a:schemeClr>
                </a:solidFill>
                <a:latin typeface="+mn-lt"/>
              </a:rPr>
            </a:br>
            <a:endParaRPr lang="en-US" sz="2800" dirty="0">
              <a:solidFill>
                <a:schemeClr val="tx1">
                  <a:lumMod val="65000"/>
                  <a:lumOff val="35000"/>
                </a:schemeClr>
              </a:solidFill>
              <a:latin typeface="+mn-lt"/>
            </a:endParaRPr>
          </a:p>
        </p:txBody>
      </p:sp>
    </p:spTree>
    <p:extLst>
      <p:ext uri="{BB962C8B-B14F-4D97-AF65-F5344CB8AC3E}">
        <p14:creationId xmlns:p14="http://schemas.microsoft.com/office/powerpoint/2010/main" val="2247491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8781D1-DEAB-4269-B738-CBCD0E2E95B4}"/>
              </a:ext>
            </a:extLst>
          </p:cNvPr>
          <p:cNvSpPr>
            <a:spLocks noGrp="1"/>
          </p:cNvSpPr>
          <p:nvPr>
            <p:ph type="sldNum" sz="quarter" idx="12"/>
          </p:nvPr>
        </p:nvSpPr>
        <p:spPr/>
        <p:txBody>
          <a:bodyPr/>
          <a:lstStyle/>
          <a:p>
            <a:fld id="{34D03674-5AA8-4A12-8C82-542D3C01BB15}" type="slidenum">
              <a:rPr lang="en-US" smtClean="0"/>
              <a:pPr/>
              <a:t>3</a:t>
            </a:fld>
            <a:endParaRPr lang="en-US" dirty="0"/>
          </a:p>
        </p:txBody>
      </p:sp>
      <p:sp>
        <p:nvSpPr>
          <p:cNvPr id="6" name="Rectangle 5">
            <a:extLst>
              <a:ext uri="{FF2B5EF4-FFF2-40B4-BE49-F238E27FC236}">
                <a16:creationId xmlns:a16="http://schemas.microsoft.com/office/drawing/2014/main" id="{4B228756-7B0B-4639-A391-D810118B1EEC}"/>
              </a:ext>
            </a:extLst>
          </p:cNvPr>
          <p:cNvSpPr/>
          <p:nvPr/>
        </p:nvSpPr>
        <p:spPr>
          <a:xfrm>
            <a:off x="585216" y="381000"/>
            <a:ext cx="7467600" cy="1200329"/>
          </a:xfrm>
          <a:prstGeom prst="rect">
            <a:avLst/>
          </a:prstGeom>
        </p:spPr>
        <p:txBody>
          <a:bodyPr wrap="square">
            <a:spAutoFit/>
          </a:bodyPr>
          <a:lstStyle/>
          <a:p>
            <a:pPr algn="ctr"/>
            <a:r>
              <a:rPr lang="en-US" dirty="0">
                <a:solidFill>
                  <a:srgbClr val="212121"/>
                </a:solidFill>
                <a:latin typeface="+mj-lt"/>
              </a:rPr>
              <a:t>The </a:t>
            </a:r>
            <a:r>
              <a:rPr lang="en-US" b="1" dirty="0">
                <a:solidFill>
                  <a:srgbClr val="212121"/>
                </a:solidFill>
                <a:latin typeface="+mj-lt"/>
              </a:rPr>
              <a:t>Office of Atmospheric Programs </a:t>
            </a:r>
            <a:r>
              <a:rPr lang="en-US" dirty="0">
                <a:solidFill>
                  <a:srgbClr val="212121"/>
                </a:solidFill>
                <a:latin typeface="+mj-lt"/>
              </a:rPr>
              <a:t>protects the ozone layer, addresses climate change, and improves regional air quality. It runs market-based programs such as the Acid Rain Program and public/private partnership programs such as ENERGY STAR.</a:t>
            </a:r>
            <a:endParaRPr lang="en-US" dirty="0">
              <a:latin typeface="+mj-lt"/>
            </a:endParaRPr>
          </a:p>
        </p:txBody>
      </p:sp>
      <p:graphicFrame>
        <p:nvGraphicFramePr>
          <p:cNvPr id="23" name="Diagram 22">
            <a:extLst>
              <a:ext uri="{FF2B5EF4-FFF2-40B4-BE49-F238E27FC236}">
                <a16:creationId xmlns:a16="http://schemas.microsoft.com/office/drawing/2014/main" id="{9680AA7A-39AC-4655-B16E-297B1DBBE508}"/>
              </a:ext>
            </a:extLst>
          </p:cNvPr>
          <p:cNvGraphicFramePr/>
          <p:nvPr>
            <p:extLst>
              <p:ext uri="{D42A27DB-BD31-4B8C-83A1-F6EECF244321}">
                <p14:modId xmlns:p14="http://schemas.microsoft.com/office/powerpoint/2010/main" val="1587829512"/>
              </p:ext>
            </p:extLst>
          </p:nvPr>
        </p:nvGraphicFramePr>
        <p:xfrm>
          <a:off x="578941" y="1524000"/>
          <a:ext cx="75438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Image result for chris grundler">
            <a:extLst>
              <a:ext uri="{FF2B5EF4-FFF2-40B4-BE49-F238E27FC236}">
                <a16:creationId xmlns:a16="http://schemas.microsoft.com/office/drawing/2014/main" id="{F5991F51-1087-4EAE-A8C8-9DFCA961D8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4695825"/>
            <a:ext cx="1733550" cy="173355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723B5ABD-C736-4FF0-B158-B88F37354D0D}"/>
              </a:ext>
            </a:extLst>
          </p:cNvPr>
          <p:cNvSpPr txBox="1"/>
          <p:nvPr/>
        </p:nvSpPr>
        <p:spPr>
          <a:xfrm>
            <a:off x="3291358" y="5359955"/>
            <a:ext cx="4252441" cy="369332"/>
          </a:xfrm>
          <a:prstGeom prst="rect">
            <a:avLst/>
          </a:prstGeom>
          <a:noFill/>
        </p:spPr>
        <p:txBody>
          <a:bodyPr wrap="square" rtlCol="0">
            <a:spAutoFit/>
          </a:bodyPr>
          <a:lstStyle/>
          <a:p>
            <a:r>
              <a:rPr lang="en-US" dirty="0"/>
              <a:t>Office Director: Chris </a:t>
            </a:r>
            <a:r>
              <a:rPr lang="en-US" dirty="0" err="1"/>
              <a:t>Grundler</a:t>
            </a:r>
            <a:endParaRPr lang="en-US" dirty="0"/>
          </a:p>
        </p:txBody>
      </p:sp>
    </p:spTree>
    <p:extLst>
      <p:ext uri="{BB962C8B-B14F-4D97-AF65-F5344CB8AC3E}">
        <p14:creationId xmlns:p14="http://schemas.microsoft.com/office/powerpoint/2010/main" val="995817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OAP Tribal Team</a:t>
            </a:r>
          </a:p>
        </p:txBody>
      </p:sp>
      <p:sp>
        <p:nvSpPr>
          <p:cNvPr id="3" name="Content Placeholder 2"/>
          <p:cNvSpPr>
            <a:spLocks noGrp="1"/>
          </p:cNvSpPr>
          <p:nvPr>
            <p:ph sz="quarter" idx="1"/>
          </p:nvPr>
        </p:nvSpPr>
        <p:spPr/>
        <p:txBody>
          <a:bodyPr>
            <a:normAutofit/>
          </a:bodyPr>
          <a:lstStyle/>
          <a:p>
            <a:r>
              <a:rPr lang="en-US" dirty="0"/>
              <a:t>Erica Bollerud – Tribal Coordinator, OAP &amp; CPPD</a:t>
            </a:r>
          </a:p>
          <a:p>
            <a:pPr marL="0" indent="0">
              <a:buNone/>
            </a:pPr>
            <a:endParaRPr lang="en-US" dirty="0"/>
          </a:p>
          <a:p>
            <a:r>
              <a:rPr lang="en-US" dirty="0"/>
              <a:t>Deirdre Clark – Tribal Liaison, Immediate Office</a:t>
            </a:r>
          </a:p>
          <a:p>
            <a:pPr marL="0" indent="0">
              <a:buNone/>
            </a:pPr>
            <a:endParaRPr lang="en-US" dirty="0"/>
          </a:p>
          <a:p>
            <a:r>
              <a:rPr lang="en-US" dirty="0"/>
              <a:t>Dana Krishland – Tribal Liaison, CCD</a:t>
            </a:r>
          </a:p>
          <a:p>
            <a:pPr marL="0" indent="0">
              <a:buNone/>
            </a:pPr>
            <a:endParaRPr lang="en-US" dirty="0"/>
          </a:p>
          <a:p>
            <a:r>
              <a:rPr lang="en-US" dirty="0"/>
              <a:t>Taylor Macy– Tribal Liaison, CAMD</a:t>
            </a:r>
          </a:p>
          <a:p>
            <a:pPr marL="0" indent="0">
              <a:buNone/>
            </a:pPr>
            <a:endParaRPr lang="en-US" dirty="0"/>
          </a:p>
          <a:p>
            <a:r>
              <a:rPr lang="en-US" dirty="0"/>
              <a:t>Nancy Akerman – Tribal Liaison, SPD</a:t>
            </a:r>
          </a:p>
        </p:txBody>
      </p:sp>
      <p:sp>
        <p:nvSpPr>
          <p:cNvPr id="4" name="Slide Number Placeholder 3"/>
          <p:cNvSpPr>
            <a:spLocks noGrp="1"/>
          </p:cNvSpPr>
          <p:nvPr>
            <p:ph type="sldNum" sz="quarter" idx="15"/>
          </p:nvPr>
        </p:nvSpPr>
        <p:spPr/>
        <p:txBody>
          <a:bodyPr/>
          <a:lstStyle/>
          <a:p>
            <a:fld id="{34D03674-5AA8-4A12-8C82-542D3C01BB15}"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B97999EA-A1D9-4D9F-94E5-B2A0E8EC886B}"/>
              </a:ext>
            </a:extLst>
          </p:cNvPr>
          <p:cNvSpPr>
            <a:spLocks noGrp="1" noChangeArrowheads="1"/>
          </p:cNvSpPr>
          <p:nvPr>
            <p:ph type="title"/>
          </p:nvPr>
        </p:nvSpPr>
        <p:spPr/>
        <p:txBody>
          <a:bodyPr>
            <a:normAutofit fontScale="90000"/>
          </a:bodyPr>
          <a:lstStyle/>
          <a:p>
            <a:pPr eaLnBrk="1" hangingPunct="1"/>
            <a:r>
              <a:rPr lang="en-US" altLang="en-US" sz="3600" dirty="0"/>
              <a:t>Tribal Team Assistance to Tribes</a:t>
            </a:r>
          </a:p>
        </p:txBody>
      </p:sp>
      <p:sp>
        <p:nvSpPr>
          <p:cNvPr id="36867" name="Content Placeholder 2">
            <a:extLst>
              <a:ext uri="{FF2B5EF4-FFF2-40B4-BE49-F238E27FC236}">
                <a16:creationId xmlns:a16="http://schemas.microsoft.com/office/drawing/2014/main" id="{5D50EE65-FB1C-45E2-A058-66E1301D3C92}"/>
              </a:ext>
            </a:extLst>
          </p:cNvPr>
          <p:cNvSpPr>
            <a:spLocks noGrp="1" noChangeArrowheads="1"/>
          </p:cNvSpPr>
          <p:nvPr>
            <p:ph idx="1"/>
          </p:nvPr>
        </p:nvSpPr>
        <p:spPr>
          <a:xfrm>
            <a:off x="457200" y="1600200"/>
            <a:ext cx="8229600" cy="5105400"/>
          </a:xfrm>
        </p:spPr>
        <p:txBody>
          <a:bodyPr/>
          <a:lstStyle/>
          <a:p>
            <a:pPr lvl="1" eaLnBrk="1" hangingPunct="1">
              <a:lnSpc>
                <a:spcPct val="90000"/>
              </a:lnSpc>
              <a:defRPr/>
            </a:pPr>
            <a:r>
              <a:rPr lang="en-US" altLang="en-US" sz="2400" dirty="0"/>
              <a:t>The Tribal Team supports tribes</a:t>
            </a:r>
          </a:p>
          <a:p>
            <a:pPr lvl="2" eaLnBrk="1" hangingPunct="1">
              <a:lnSpc>
                <a:spcPct val="90000"/>
              </a:lnSpc>
              <a:defRPr/>
            </a:pPr>
            <a:r>
              <a:rPr lang="en-US" altLang="en-US" sz="2400" dirty="0"/>
              <a:t>Training</a:t>
            </a:r>
          </a:p>
          <a:p>
            <a:pPr lvl="2" eaLnBrk="1" hangingPunct="1">
              <a:lnSpc>
                <a:spcPct val="90000"/>
              </a:lnSpc>
              <a:defRPr/>
            </a:pPr>
            <a:r>
              <a:rPr lang="en-US" altLang="en-US" sz="2400" dirty="0"/>
              <a:t>Technical support</a:t>
            </a:r>
          </a:p>
          <a:p>
            <a:pPr lvl="2" eaLnBrk="1" hangingPunct="1">
              <a:lnSpc>
                <a:spcPct val="90000"/>
              </a:lnSpc>
              <a:defRPr/>
            </a:pPr>
            <a:r>
              <a:rPr lang="en-US" altLang="en-US" sz="2400" dirty="0"/>
              <a:t>Policy analysis</a:t>
            </a:r>
          </a:p>
          <a:p>
            <a:pPr lvl="2" eaLnBrk="1" hangingPunct="1">
              <a:lnSpc>
                <a:spcPct val="90000"/>
              </a:lnSpc>
              <a:defRPr/>
            </a:pPr>
            <a:r>
              <a:rPr lang="en-US" altLang="en-US" sz="2400" dirty="0"/>
              <a:t>Convening work groups</a:t>
            </a:r>
          </a:p>
          <a:p>
            <a:pPr lvl="2" eaLnBrk="1" hangingPunct="1">
              <a:lnSpc>
                <a:spcPct val="90000"/>
              </a:lnSpc>
              <a:defRPr/>
            </a:pPr>
            <a:r>
              <a:rPr lang="en-US" altLang="en-US" sz="2400" dirty="0"/>
              <a:t>Liaison with other federal agencies</a:t>
            </a:r>
          </a:p>
          <a:p>
            <a:pPr marL="671512" lvl="2" indent="0" eaLnBrk="1" hangingPunct="1">
              <a:lnSpc>
                <a:spcPct val="90000"/>
              </a:lnSpc>
              <a:buFont typeface="Wingdings" panose="05000000000000000000" pitchFamily="2" charset="2"/>
              <a:buNone/>
              <a:defRPr/>
            </a:pPr>
            <a:endParaRPr lang="en-US" altLang="en-US" sz="1400" dirty="0"/>
          </a:p>
          <a:p>
            <a:pPr eaLnBrk="1" hangingPunct="1">
              <a:buFont typeface="Wingdings" panose="05000000000000000000" pitchFamily="2" charset="2"/>
              <a:buNone/>
              <a:defRPr/>
            </a:pPr>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B97999EA-A1D9-4D9F-94E5-B2A0E8EC886B}"/>
              </a:ext>
            </a:extLst>
          </p:cNvPr>
          <p:cNvSpPr>
            <a:spLocks noGrp="1" noChangeArrowheads="1"/>
          </p:cNvSpPr>
          <p:nvPr>
            <p:ph type="title"/>
          </p:nvPr>
        </p:nvSpPr>
        <p:spPr>
          <a:xfrm>
            <a:off x="457200" y="25400"/>
            <a:ext cx="7467600" cy="1143000"/>
          </a:xfrm>
        </p:spPr>
        <p:txBody>
          <a:bodyPr>
            <a:normAutofit/>
          </a:bodyPr>
          <a:lstStyle/>
          <a:p>
            <a:pPr eaLnBrk="1" hangingPunct="1"/>
            <a:r>
              <a:rPr lang="en-US" altLang="en-US" sz="3600" dirty="0"/>
              <a:t>Tribal Team Assistance to OAP</a:t>
            </a:r>
          </a:p>
        </p:txBody>
      </p:sp>
      <p:sp>
        <p:nvSpPr>
          <p:cNvPr id="36867" name="Content Placeholder 2">
            <a:extLst>
              <a:ext uri="{FF2B5EF4-FFF2-40B4-BE49-F238E27FC236}">
                <a16:creationId xmlns:a16="http://schemas.microsoft.com/office/drawing/2014/main" id="{5D50EE65-FB1C-45E2-A058-66E1301D3C92}"/>
              </a:ext>
            </a:extLst>
          </p:cNvPr>
          <p:cNvSpPr>
            <a:spLocks noGrp="1" noChangeArrowheads="1"/>
          </p:cNvSpPr>
          <p:nvPr>
            <p:ph idx="1"/>
          </p:nvPr>
        </p:nvSpPr>
        <p:spPr>
          <a:xfrm>
            <a:off x="228600" y="1600200"/>
            <a:ext cx="8229600" cy="5257800"/>
          </a:xfrm>
        </p:spPr>
        <p:txBody>
          <a:bodyPr>
            <a:normAutofit/>
          </a:bodyPr>
          <a:lstStyle/>
          <a:p>
            <a:pPr lvl="1" eaLnBrk="1" hangingPunct="1">
              <a:lnSpc>
                <a:spcPct val="90000"/>
              </a:lnSpc>
              <a:defRPr/>
            </a:pPr>
            <a:r>
              <a:rPr lang="en-US" altLang="en-US" sz="2000" dirty="0"/>
              <a:t>The Tribal Team acts as the conduit between OAP and tribal governments, tribal communities, EPA program offices and regions </a:t>
            </a:r>
            <a:br>
              <a:rPr lang="en-US" altLang="en-US" sz="2000" dirty="0"/>
            </a:br>
            <a:endParaRPr lang="en-US" altLang="en-US" sz="2000" dirty="0"/>
          </a:p>
          <a:p>
            <a:pPr lvl="1" eaLnBrk="1" hangingPunct="1">
              <a:lnSpc>
                <a:spcPct val="90000"/>
              </a:lnSpc>
              <a:defRPr/>
            </a:pPr>
            <a:r>
              <a:rPr lang="en-US" altLang="en-US" sz="2000" dirty="0"/>
              <a:t>The Tribal Team helps OAP with</a:t>
            </a:r>
          </a:p>
          <a:p>
            <a:pPr lvl="2" eaLnBrk="1" hangingPunct="1">
              <a:lnSpc>
                <a:spcPct val="90000"/>
              </a:lnSpc>
              <a:defRPr/>
            </a:pPr>
            <a:r>
              <a:rPr lang="en-US" altLang="en-US" sz="2000" dirty="0"/>
              <a:t>Regulatory Outreach </a:t>
            </a:r>
          </a:p>
          <a:p>
            <a:pPr lvl="2" eaLnBrk="1" hangingPunct="1">
              <a:lnSpc>
                <a:spcPct val="90000"/>
              </a:lnSpc>
              <a:defRPr/>
            </a:pPr>
            <a:r>
              <a:rPr lang="en-US" altLang="en-US" sz="2000" dirty="0"/>
              <a:t>Tribal Policy calls</a:t>
            </a:r>
          </a:p>
          <a:p>
            <a:pPr lvl="2" eaLnBrk="1" hangingPunct="1">
              <a:lnSpc>
                <a:spcPct val="90000"/>
              </a:lnSpc>
              <a:defRPr/>
            </a:pPr>
            <a:r>
              <a:rPr lang="en-US" altLang="en-US" sz="2000" dirty="0"/>
              <a:t>Facilitating input to agency-wide workgroups</a:t>
            </a:r>
          </a:p>
          <a:p>
            <a:pPr lvl="2">
              <a:lnSpc>
                <a:spcPct val="90000"/>
              </a:lnSpc>
              <a:defRPr/>
            </a:pPr>
            <a:r>
              <a:rPr lang="en-US" altLang="en-US" sz="2000" dirty="0"/>
              <a:t>Considering tribal needs in OAP tools and data</a:t>
            </a:r>
          </a:p>
          <a:p>
            <a:pPr lvl="2" eaLnBrk="1" hangingPunct="1">
              <a:lnSpc>
                <a:spcPct val="90000"/>
              </a:lnSpc>
              <a:defRPr/>
            </a:pPr>
            <a:r>
              <a:rPr lang="en-US" altLang="en-US" sz="2000" dirty="0"/>
              <a:t>Education</a:t>
            </a:r>
          </a:p>
          <a:p>
            <a:pPr lvl="3" eaLnBrk="1" hangingPunct="1">
              <a:lnSpc>
                <a:spcPct val="90000"/>
              </a:lnSpc>
              <a:defRPr/>
            </a:pPr>
            <a:r>
              <a:rPr lang="en-US" altLang="en-US" sz="2000" dirty="0"/>
              <a:t>Brown Bags</a:t>
            </a:r>
          </a:p>
          <a:p>
            <a:pPr lvl="3" eaLnBrk="1" hangingPunct="1">
              <a:lnSpc>
                <a:spcPct val="90000"/>
              </a:lnSpc>
              <a:defRPr/>
            </a:pPr>
            <a:r>
              <a:rPr lang="en-US" altLang="en-US" sz="2000" dirty="0"/>
              <a:t>Working Effectively with Tribal Governments</a:t>
            </a:r>
          </a:p>
          <a:p>
            <a:pPr marL="671512" lvl="2" indent="0" eaLnBrk="1" hangingPunct="1">
              <a:lnSpc>
                <a:spcPct val="90000"/>
              </a:lnSpc>
              <a:buFont typeface="Wingdings" panose="05000000000000000000" pitchFamily="2" charset="2"/>
              <a:buNone/>
              <a:defRPr/>
            </a:pPr>
            <a:endParaRPr lang="en-US" altLang="en-US" sz="2000" dirty="0"/>
          </a:p>
          <a:p>
            <a:pPr eaLnBrk="1" hangingPunct="1">
              <a:buFont typeface="Wingdings" panose="05000000000000000000" pitchFamily="2" charset="2"/>
              <a:buNone/>
              <a:defRPr/>
            </a:pP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02921F-31DB-4F6E-BD9C-E697861BF458}"/>
              </a:ext>
            </a:extLst>
          </p:cNvPr>
          <p:cNvSpPr>
            <a:spLocks noGrp="1"/>
          </p:cNvSpPr>
          <p:nvPr>
            <p:ph type="title"/>
          </p:nvPr>
        </p:nvSpPr>
        <p:spPr/>
        <p:txBody>
          <a:bodyPr/>
          <a:lstStyle/>
          <a:p>
            <a:r>
              <a:rPr lang="en-US" dirty="0"/>
              <a:t>Mission-Driven OAP Tribal Work	</a:t>
            </a:r>
          </a:p>
        </p:txBody>
      </p:sp>
      <p:sp>
        <p:nvSpPr>
          <p:cNvPr id="5" name="Content Placeholder 4">
            <a:extLst>
              <a:ext uri="{FF2B5EF4-FFF2-40B4-BE49-F238E27FC236}">
                <a16:creationId xmlns:a16="http://schemas.microsoft.com/office/drawing/2014/main" id="{56429CE8-DEB1-4FAD-BE37-698633A6C87C}"/>
              </a:ext>
            </a:extLst>
          </p:cNvPr>
          <p:cNvSpPr>
            <a:spLocks noGrp="1"/>
          </p:cNvSpPr>
          <p:nvPr>
            <p:ph sz="quarter" idx="1"/>
          </p:nvPr>
        </p:nvSpPr>
        <p:spPr/>
        <p:txBody>
          <a:bodyPr/>
          <a:lstStyle/>
          <a:p>
            <a:r>
              <a:rPr lang="en-US" dirty="0"/>
              <a:t>Work on environmental issues at global and regional scales</a:t>
            </a:r>
          </a:p>
          <a:p>
            <a:r>
              <a:rPr lang="en-US" dirty="0"/>
              <a:t>Challenge is to engage tribal stakeholders in a way that makes sense given the nature of OAP programs</a:t>
            </a:r>
          </a:p>
          <a:p>
            <a:r>
              <a:rPr lang="en-US" dirty="0"/>
              <a:t>Focus on:</a:t>
            </a:r>
          </a:p>
          <a:p>
            <a:pPr lvl="1"/>
            <a:r>
              <a:rPr lang="en-US" dirty="0"/>
              <a:t>Training and Capacity-Building</a:t>
            </a:r>
          </a:p>
          <a:p>
            <a:pPr lvl="1"/>
            <a:r>
              <a:rPr lang="en-US" dirty="0"/>
              <a:t>Technical Support, including Monitoring</a:t>
            </a:r>
          </a:p>
          <a:p>
            <a:pPr lvl="1"/>
            <a:r>
              <a:rPr lang="en-US" dirty="0"/>
              <a:t>Regulatory Outreach</a:t>
            </a:r>
          </a:p>
          <a:p>
            <a:pPr lvl="1"/>
            <a:r>
              <a:rPr lang="en-US" dirty="0"/>
              <a:t>Analytical Efforts</a:t>
            </a:r>
          </a:p>
        </p:txBody>
      </p:sp>
      <p:sp>
        <p:nvSpPr>
          <p:cNvPr id="2" name="Slide Number Placeholder 1">
            <a:extLst>
              <a:ext uri="{FF2B5EF4-FFF2-40B4-BE49-F238E27FC236}">
                <a16:creationId xmlns:a16="http://schemas.microsoft.com/office/drawing/2014/main" id="{9177A7D9-7EAA-4D8F-B0AE-A12057759314}"/>
              </a:ext>
            </a:extLst>
          </p:cNvPr>
          <p:cNvSpPr>
            <a:spLocks noGrp="1"/>
          </p:cNvSpPr>
          <p:nvPr>
            <p:ph type="sldNum" sz="quarter" idx="15"/>
          </p:nvPr>
        </p:nvSpPr>
        <p:spPr/>
        <p:txBody>
          <a:bodyPr/>
          <a:lstStyle/>
          <a:p>
            <a:fld id="{34D03674-5AA8-4A12-8C82-542D3C01BB15}" type="slidenum">
              <a:rPr lang="en-US" smtClean="0"/>
              <a:pPr/>
              <a:t>7</a:t>
            </a:fld>
            <a:endParaRPr lang="en-US" dirty="0"/>
          </a:p>
        </p:txBody>
      </p:sp>
      <p:sp>
        <p:nvSpPr>
          <p:cNvPr id="3" name="Title 1">
            <a:extLst>
              <a:ext uri="{FF2B5EF4-FFF2-40B4-BE49-F238E27FC236}">
                <a16:creationId xmlns:a16="http://schemas.microsoft.com/office/drawing/2014/main" id="{AF1383A2-D9FF-4DBF-A1B7-5071295F23CE}"/>
              </a:ext>
            </a:extLst>
          </p:cNvPr>
          <p:cNvSpPr txBox="1">
            <a:spLocks/>
          </p:cNvSpPr>
          <p:nvPr/>
        </p:nvSpPr>
        <p:spPr>
          <a:xfrm>
            <a:off x="457200" y="274638"/>
            <a:ext cx="74676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endParaRPr lang="en-US" dirty="0"/>
          </a:p>
        </p:txBody>
      </p:sp>
    </p:spTree>
    <p:extLst>
      <p:ext uri="{BB962C8B-B14F-4D97-AF65-F5344CB8AC3E}">
        <p14:creationId xmlns:p14="http://schemas.microsoft.com/office/powerpoint/2010/main" val="3023546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BF18A-9D9A-43C4-BC3F-1314A2A1E7F8}"/>
              </a:ext>
            </a:extLst>
          </p:cNvPr>
          <p:cNvSpPr>
            <a:spLocks noGrp="1"/>
          </p:cNvSpPr>
          <p:nvPr>
            <p:ph type="title"/>
          </p:nvPr>
        </p:nvSpPr>
        <p:spPr/>
        <p:txBody>
          <a:bodyPr/>
          <a:lstStyle/>
          <a:p>
            <a:pPr algn="ctr"/>
            <a:r>
              <a:rPr lang="en-US" dirty="0"/>
              <a:t>Clean Air markets division </a:t>
            </a:r>
            <a:br>
              <a:rPr lang="en-US" dirty="0"/>
            </a:br>
            <a:r>
              <a:rPr lang="en-US" dirty="0"/>
              <a:t>Programs &amp; Projects</a:t>
            </a:r>
          </a:p>
        </p:txBody>
      </p:sp>
      <p:sp>
        <p:nvSpPr>
          <p:cNvPr id="3" name="Content Placeholder 2">
            <a:extLst>
              <a:ext uri="{FF2B5EF4-FFF2-40B4-BE49-F238E27FC236}">
                <a16:creationId xmlns:a16="http://schemas.microsoft.com/office/drawing/2014/main" id="{14A3E07C-2060-47CE-8B59-0129671335C0}"/>
              </a:ext>
            </a:extLst>
          </p:cNvPr>
          <p:cNvSpPr>
            <a:spLocks noGrp="1"/>
          </p:cNvSpPr>
          <p:nvPr>
            <p:ph sz="quarter" idx="1"/>
          </p:nvPr>
        </p:nvSpPr>
        <p:spPr/>
        <p:txBody>
          <a:bodyPr>
            <a:normAutofit/>
          </a:bodyPr>
          <a:lstStyle/>
          <a:p>
            <a:pPr>
              <a:lnSpc>
                <a:spcPct val="120000"/>
              </a:lnSpc>
              <a:defRPr/>
            </a:pPr>
            <a:r>
              <a:rPr lang="en-US" dirty="0"/>
              <a:t>Develops, implements, collects data on, and assesses emission reduction programs designed to reduce regional air pollution problems. </a:t>
            </a:r>
          </a:p>
          <a:p>
            <a:pPr lvl="1">
              <a:lnSpc>
                <a:spcPct val="120000"/>
              </a:lnSpc>
              <a:defRPr/>
            </a:pPr>
            <a:r>
              <a:rPr lang="en-US" dirty="0"/>
              <a:t>Acid Rain Program </a:t>
            </a:r>
          </a:p>
          <a:p>
            <a:pPr lvl="1">
              <a:lnSpc>
                <a:spcPct val="120000"/>
              </a:lnSpc>
              <a:defRPr/>
            </a:pPr>
            <a:r>
              <a:rPr lang="en-US" dirty="0"/>
              <a:t>Clean Air Interstate Rule</a:t>
            </a:r>
          </a:p>
          <a:p>
            <a:pPr lvl="1">
              <a:lnSpc>
                <a:spcPct val="120000"/>
              </a:lnSpc>
              <a:defRPr/>
            </a:pPr>
            <a:r>
              <a:rPr lang="en-US" dirty="0"/>
              <a:t>Cross-State Air Pollution Rule</a:t>
            </a:r>
          </a:p>
          <a:p>
            <a:pPr>
              <a:lnSpc>
                <a:spcPct val="120000"/>
              </a:lnSpc>
              <a:defRPr/>
            </a:pPr>
            <a:r>
              <a:rPr lang="en-US" dirty="0"/>
              <a:t>Environmental monitoring</a:t>
            </a:r>
          </a:p>
          <a:p>
            <a:pPr lvl="1">
              <a:lnSpc>
                <a:spcPct val="120000"/>
              </a:lnSpc>
              <a:defRPr/>
            </a:pPr>
            <a:r>
              <a:rPr lang="en-US" dirty="0"/>
              <a:t>CASTNET</a:t>
            </a:r>
          </a:p>
          <a:p>
            <a:pPr lvl="1">
              <a:lnSpc>
                <a:spcPct val="120000"/>
              </a:lnSpc>
              <a:defRPr/>
            </a:pPr>
            <a:r>
              <a:rPr lang="en-US" dirty="0"/>
              <a:t>NADP</a:t>
            </a:r>
          </a:p>
          <a:p>
            <a:pPr marL="0" indent="0">
              <a:buNone/>
            </a:pPr>
            <a:endParaRPr lang="en-US" dirty="0"/>
          </a:p>
        </p:txBody>
      </p:sp>
      <p:sp>
        <p:nvSpPr>
          <p:cNvPr id="4" name="Slide Number Placeholder 3">
            <a:extLst>
              <a:ext uri="{FF2B5EF4-FFF2-40B4-BE49-F238E27FC236}">
                <a16:creationId xmlns:a16="http://schemas.microsoft.com/office/drawing/2014/main" id="{57511F98-9D84-4485-A037-1F504BBF2D6A}"/>
              </a:ext>
            </a:extLst>
          </p:cNvPr>
          <p:cNvSpPr>
            <a:spLocks noGrp="1"/>
          </p:cNvSpPr>
          <p:nvPr>
            <p:ph type="sldNum" sz="quarter" idx="15"/>
          </p:nvPr>
        </p:nvSpPr>
        <p:spPr/>
        <p:txBody>
          <a:bodyPr/>
          <a:lstStyle/>
          <a:p>
            <a:fld id="{34D03674-5AA8-4A12-8C82-542D3C01BB15}" type="slidenum">
              <a:rPr lang="en-US" smtClean="0"/>
              <a:pPr/>
              <a:t>8</a:t>
            </a:fld>
            <a:endParaRPr lang="en-US" dirty="0"/>
          </a:p>
        </p:txBody>
      </p:sp>
      <p:pic>
        <p:nvPicPr>
          <p:cNvPr id="5" name="Picture 4" descr="Cleanair logo">
            <a:extLst>
              <a:ext uri="{FF2B5EF4-FFF2-40B4-BE49-F238E27FC236}">
                <a16:creationId xmlns:a16="http://schemas.microsoft.com/office/drawing/2014/main" id="{6041B853-A606-4A29-92BB-23340A66B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3104" y="436563"/>
            <a:ext cx="15557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0A2A32F4-6864-45EE-A19F-0EE28E2F84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4755" y="4977728"/>
            <a:ext cx="1828800"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a16="http://schemas.microsoft.com/office/drawing/2014/main" id="{5CA69675-45B6-4D71-989C-72EC43E1B9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2179" y="4977728"/>
            <a:ext cx="18288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531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920F-9F5A-4471-B3F4-F387577D92DA}"/>
              </a:ext>
            </a:extLst>
          </p:cNvPr>
          <p:cNvSpPr>
            <a:spLocks noGrp="1"/>
          </p:cNvSpPr>
          <p:nvPr>
            <p:ph type="title"/>
          </p:nvPr>
        </p:nvSpPr>
        <p:spPr/>
        <p:txBody>
          <a:bodyPr/>
          <a:lstStyle/>
          <a:p>
            <a:r>
              <a:rPr lang="en-US" dirty="0"/>
              <a:t>CAMD and Tribes: </a:t>
            </a:r>
            <a:br>
              <a:rPr lang="en-US" dirty="0"/>
            </a:br>
            <a:r>
              <a:rPr lang="en-US" dirty="0"/>
              <a:t>CASTNET Tribal Partnerships</a:t>
            </a:r>
          </a:p>
        </p:txBody>
      </p:sp>
      <p:sp>
        <p:nvSpPr>
          <p:cNvPr id="4" name="Slide Number Placeholder 3">
            <a:extLst>
              <a:ext uri="{FF2B5EF4-FFF2-40B4-BE49-F238E27FC236}">
                <a16:creationId xmlns:a16="http://schemas.microsoft.com/office/drawing/2014/main" id="{C59D5F04-518B-41B5-A054-E33A572E1388}"/>
              </a:ext>
            </a:extLst>
          </p:cNvPr>
          <p:cNvSpPr>
            <a:spLocks noGrp="1"/>
          </p:cNvSpPr>
          <p:nvPr>
            <p:ph type="sldNum" sz="quarter" idx="15"/>
          </p:nvPr>
        </p:nvSpPr>
        <p:spPr/>
        <p:txBody>
          <a:bodyPr/>
          <a:lstStyle/>
          <a:p>
            <a:fld id="{34D03674-5AA8-4A12-8C82-542D3C01BB15}" type="slidenum">
              <a:rPr lang="en-US" smtClean="0"/>
              <a:pPr/>
              <a:t>9</a:t>
            </a:fld>
            <a:endParaRPr lang="en-US" dirty="0"/>
          </a:p>
        </p:txBody>
      </p:sp>
      <p:sp>
        <p:nvSpPr>
          <p:cNvPr id="5" name="Content Placeholder 2">
            <a:extLst>
              <a:ext uri="{FF2B5EF4-FFF2-40B4-BE49-F238E27FC236}">
                <a16:creationId xmlns:a16="http://schemas.microsoft.com/office/drawing/2014/main" id="{D7914BDB-39AA-4AF0-8D41-076A2C0FCA26}"/>
              </a:ext>
            </a:extLst>
          </p:cNvPr>
          <p:cNvSpPr txBox="1">
            <a:spLocks/>
          </p:cNvSpPr>
          <p:nvPr/>
        </p:nvSpPr>
        <p:spPr>
          <a:xfrm>
            <a:off x="647700" y="1494971"/>
            <a:ext cx="6258737" cy="4963886"/>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nSpc>
                <a:spcPct val="90000"/>
              </a:lnSpc>
            </a:pPr>
            <a:endParaRPr lang="en-US" sz="1400" dirty="0"/>
          </a:p>
          <a:p>
            <a:pPr>
              <a:lnSpc>
                <a:spcPct val="90000"/>
              </a:lnSpc>
            </a:pPr>
            <a:endParaRPr lang="en-US" sz="1400" dirty="0"/>
          </a:p>
        </p:txBody>
      </p:sp>
      <p:pic>
        <p:nvPicPr>
          <p:cNvPr id="7" name="Content Placeholder 3">
            <a:extLst>
              <a:ext uri="{FF2B5EF4-FFF2-40B4-BE49-F238E27FC236}">
                <a16:creationId xmlns:a16="http://schemas.microsoft.com/office/drawing/2014/main" id="{E9BEAB1F-D8E2-4C3D-B1E3-DF29944CC405}"/>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07804"/>
            <a:ext cx="7391400" cy="49283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5476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9C187C67-3DF2-466E-A446-C6F068EC0B52}">
  <ds:schemaRefs>
    <ds:schemaRef ds:uri="ESRI.ArcGIS.Mapping.OfficeIntegration.PowerPointInfo"/>
  </ds:schemaRefs>
</ds:datastoreItem>
</file>

<file path=customXml/itemProps2.xml><?xml version="1.0" encoding="utf-8"?>
<ds:datastoreItem xmlns:ds="http://schemas.openxmlformats.org/officeDocument/2006/customXml" ds:itemID="{E589249D-9899-458D-A672-26C035812862}">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Oriel</Template>
  <TotalTime>3236</TotalTime>
  <Words>2399</Words>
  <Application>Microsoft Office PowerPoint</Application>
  <PresentationFormat>On-screen Show (4:3)</PresentationFormat>
  <Paragraphs>311</Paragraphs>
  <Slides>23</Slides>
  <Notes>17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Arial</vt:lpstr>
      <vt:lpstr>Bauhaus 93</vt:lpstr>
      <vt:lpstr>Calibri</vt:lpstr>
      <vt:lpstr>Century Schoolbook</vt:lpstr>
      <vt:lpstr>Courier New</vt:lpstr>
      <vt:lpstr>Wingdings</vt:lpstr>
      <vt:lpstr>Wingdings 2</vt:lpstr>
      <vt:lpstr>Oriel</vt:lpstr>
      <vt:lpstr>Bitmap Image</vt:lpstr>
      <vt:lpstr> Overview Briefing Alaska Tribal Air summit Office of Atmospheric Programs and Office of Ratiation and Indoor Air </vt:lpstr>
      <vt:lpstr>Briefing Overview</vt:lpstr>
      <vt:lpstr>PowerPoint Presentation</vt:lpstr>
      <vt:lpstr>OAP Tribal Team</vt:lpstr>
      <vt:lpstr>Tribal Team Assistance to Tribes</vt:lpstr>
      <vt:lpstr>Tribal Team Assistance to OAP</vt:lpstr>
      <vt:lpstr>Mission-Driven OAP Tribal Work </vt:lpstr>
      <vt:lpstr>Clean Air markets division  Programs &amp; Projects</vt:lpstr>
      <vt:lpstr>CAMD and Tribes:  CASTNET Tribal Partnerships</vt:lpstr>
      <vt:lpstr>Climate protection partnerships division programs &amp; projects</vt:lpstr>
      <vt:lpstr>CPPD and Tribes:  Tribal Greenhouse Gas Inventory Tool</vt:lpstr>
      <vt:lpstr>Climate Change Division  Programs &amp; Projects</vt:lpstr>
      <vt:lpstr>CCD and Tribes:  GHG Reporting Program &amp; Tribal Lands</vt:lpstr>
      <vt:lpstr>Stratospheric Protection Division Programs &amp; Projects</vt:lpstr>
      <vt:lpstr>PowerPoint Presentation</vt:lpstr>
      <vt:lpstr>PowerPoint Presentation</vt:lpstr>
      <vt:lpstr>IED Program Authorities</vt:lpstr>
      <vt:lpstr>Current IAQ Priorities</vt:lpstr>
      <vt:lpstr>Engaging Tribal Communities on IAQ     </vt:lpstr>
      <vt:lpstr>Tribal Resources for IAQ Priority Areas </vt:lpstr>
      <vt:lpstr>Tribal Resources for IAQ Priority Areas </vt:lpstr>
      <vt:lpstr>Tribal Resources for IAQ Priority Areas </vt:lpstr>
      <vt:lpstr>   Online at –   https://www.epa.gov/indoor-air-quality-iaq  https://www.epa.gov/indoor-air-quality-iaq/indoor-air-quality-tribal-partners-program  RadTown—EPA’s radiation education resource https://www.epa.gov.radtown </vt:lpstr>
    </vt:vector>
  </TitlesOfParts>
  <Company>US-EPA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Briefing for Inspector General</dc:title>
  <dc:creator>KKAUFMAN</dc:creator>
  <cp:lastModifiedBy>Childers, Pat</cp:lastModifiedBy>
  <cp:revision>234</cp:revision>
  <dcterms:created xsi:type="dcterms:W3CDTF">2012-08-31T14:34:25Z</dcterms:created>
  <dcterms:modified xsi:type="dcterms:W3CDTF">2019-09-20T13:48:23Z</dcterms:modified>
</cp:coreProperties>
</file>